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3D0D665-EFB2-4415-9D18-BA228D439CAF}">
          <p14:sldIdLst>
            <p14:sldId id="256"/>
            <p14:sldId id="257"/>
            <p14:sldId id="258"/>
            <p14:sldId id="259"/>
            <p14:sldId id="260"/>
            <p14:sldId id="261"/>
            <p14:sldId id="262"/>
            <p14:sldId id="263"/>
            <p14:sldId id="264"/>
            <p14:sldId id="265"/>
            <p14:sldId id="266"/>
            <p14:sldId id="267"/>
            <p14:sldId id="268"/>
            <p14:sldId id="269"/>
            <p14:sldId id="270"/>
            <p14:sldId id="271"/>
            <p14:sldId id="272"/>
            <p14:sldId id="273"/>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tra" initials="m" lastIdx="1" clrIdx="0">
    <p:extLst>
      <p:ext uri="{19B8F6BF-5375-455C-9EA6-DF929625EA0E}">
        <p15:presenceInfo xmlns:p15="http://schemas.microsoft.com/office/powerpoint/2012/main" userId="mitr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4660"/>
  </p:normalViewPr>
  <p:slideViewPr>
    <p:cSldViewPr snapToGrid="0">
      <p:cViewPr varScale="1">
        <p:scale>
          <a:sx n="85" d="100"/>
          <a:sy n="85" d="100"/>
        </p:scale>
        <p:origin x="58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9C3DE1-6AF3-4D66-8F5E-FFC887D66993}" type="doc">
      <dgm:prSet loTypeId="urn:microsoft.com/office/officeart/2005/8/layout/pyramid2" loCatId="pyramid" qsTypeId="urn:microsoft.com/office/officeart/2005/8/quickstyle/simple1" qsCatId="simple" csTypeId="urn:microsoft.com/office/officeart/2005/8/colors/accent1_2" csCatId="accent1"/>
      <dgm:spPr/>
      <dgm:t>
        <a:bodyPr/>
        <a:lstStyle/>
        <a:p>
          <a:endParaRPr lang="en-IN"/>
        </a:p>
      </dgm:t>
    </dgm:pt>
    <dgm:pt modelId="{2D8A0EA2-8BFD-49C6-8AB8-5D13B697A960}">
      <dgm:prSet/>
      <dgm:spPr/>
      <dgm:t>
        <a:bodyPr/>
        <a:lstStyle/>
        <a:p>
          <a:r>
            <a:rPr lang="en-IN" b="1" dirty="0"/>
            <a:t>INTRODUCTION</a:t>
          </a:r>
        </a:p>
      </dgm:t>
    </dgm:pt>
    <dgm:pt modelId="{546FE705-AF23-455C-9AAD-48679806B07C}" type="parTrans" cxnId="{577F5093-BE68-4E92-AE33-157614261646}">
      <dgm:prSet/>
      <dgm:spPr/>
      <dgm:t>
        <a:bodyPr/>
        <a:lstStyle/>
        <a:p>
          <a:endParaRPr lang="en-IN"/>
        </a:p>
      </dgm:t>
    </dgm:pt>
    <dgm:pt modelId="{68A0F2AA-0DCA-4674-9E94-75C510D9FF62}" type="sibTrans" cxnId="{577F5093-BE68-4E92-AE33-157614261646}">
      <dgm:prSet/>
      <dgm:spPr/>
      <dgm:t>
        <a:bodyPr/>
        <a:lstStyle/>
        <a:p>
          <a:endParaRPr lang="en-IN"/>
        </a:p>
      </dgm:t>
    </dgm:pt>
    <dgm:pt modelId="{84AF0401-9ADD-4C13-BFFD-43F6B4F13B80}">
      <dgm:prSet/>
      <dgm:spPr/>
      <dgm:t>
        <a:bodyPr/>
        <a:lstStyle/>
        <a:p>
          <a:r>
            <a:rPr lang="en-IN" b="1" dirty="0"/>
            <a:t>MOTIVATION</a:t>
          </a:r>
        </a:p>
      </dgm:t>
    </dgm:pt>
    <dgm:pt modelId="{8D26076C-A401-437B-BA19-7112C9F6C92D}" type="parTrans" cxnId="{E26419FC-01D7-4CBA-8F77-0D5023577FB5}">
      <dgm:prSet/>
      <dgm:spPr/>
      <dgm:t>
        <a:bodyPr/>
        <a:lstStyle/>
        <a:p>
          <a:endParaRPr lang="en-IN"/>
        </a:p>
      </dgm:t>
    </dgm:pt>
    <dgm:pt modelId="{2BCCD702-AD58-4C9A-9868-CA78ADC91D36}" type="sibTrans" cxnId="{E26419FC-01D7-4CBA-8F77-0D5023577FB5}">
      <dgm:prSet/>
      <dgm:spPr/>
      <dgm:t>
        <a:bodyPr/>
        <a:lstStyle/>
        <a:p>
          <a:endParaRPr lang="en-IN"/>
        </a:p>
      </dgm:t>
    </dgm:pt>
    <dgm:pt modelId="{774A2754-4018-402D-B536-51E74E41806D}">
      <dgm:prSet/>
      <dgm:spPr/>
      <dgm:t>
        <a:bodyPr/>
        <a:lstStyle/>
        <a:p>
          <a:r>
            <a:rPr lang="en-IN" b="1" dirty="0"/>
            <a:t>PROBLEM STATEMENT</a:t>
          </a:r>
        </a:p>
      </dgm:t>
    </dgm:pt>
    <dgm:pt modelId="{66F24FD7-3F2B-49FA-8FD5-2695FB0D1596}" type="parTrans" cxnId="{4F42A503-3152-4B78-9268-C0E3F41870F3}">
      <dgm:prSet/>
      <dgm:spPr/>
      <dgm:t>
        <a:bodyPr/>
        <a:lstStyle/>
        <a:p>
          <a:endParaRPr lang="en-IN"/>
        </a:p>
      </dgm:t>
    </dgm:pt>
    <dgm:pt modelId="{A3341113-CB15-4CA0-9699-0F3EDDC83557}" type="sibTrans" cxnId="{4F42A503-3152-4B78-9268-C0E3F41870F3}">
      <dgm:prSet/>
      <dgm:spPr/>
      <dgm:t>
        <a:bodyPr/>
        <a:lstStyle/>
        <a:p>
          <a:endParaRPr lang="en-IN"/>
        </a:p>
      </dgm:t>
    </dgm:pt>
    <dgm:pt modelId="{54420FEC-3FA1-4AAD-ADF5-C703C446B55D}">
      <dgm:prSet/>
      <dgm:spPr/>
      <dgm:t>
        <a:bodyPr/>
        <a:lstStyle/>
        <a:p>
          <a:r>
            <a:rPr lang="en-IN" b="1" dirty="0"/>
            <a:t>POSSIBLE DIFFICULTIES</a:t>
          </a:r>
        </a:p>
      </dgm:t>
    </dgm:pt>
    <dgm:pt modelId="{BC18A3A7-0D9F-48CF-9677-FABAC8666174}" type="parTrans" cxnId="{5CD4FD20-8716-443B-89F2-E6CF43AF3383}">
      <dgm:prSet/>
      <dgm:spPr/>
      <dgm:t>
        <a:bodyPr/>
        <a:lstStyle/>
        <a:p>
          <a:endParaRPr lang="en-IN"/>
        </a:p>
      </dgm:t>
    </dgm:pt>
    <dgm:pt modelId="{C332292A-0589-4B99-A22D-1FE2DC0B91E3}" type="sibTrans" cxnId="{5CD4FD20-8716-443B-89F2-E6CF43AF3383}">
      <dgm:prSet/>
      <dgm:spPr/>
      <dgm:t>
        <a:bodyPr/>
        <a:lstStyle/>
        <a:p>
          <a:endParaRPr lang="en-IN"/>
        </a:p>
      </dgm:t>
    </dgm:pt>
    <dgm:pt modelId="{541DF7F6-630B-4746-A744-A8E08AF596EF}">
      <dgm:prSet/>
      <dgm:spPr/>
      <dgm:t>
        <a:bodyPr/>
        <a:lstStyle/>
        <a:p>
          <a:r>
            <a:rPr lang="en-IN" b="1" dirty="0"/>
            <a:t>LITERATURE SURVEY</a:t>
          </a:r>
        </a:p>
      </dgm:t>
    </dgm:pt>
    <dgm:pt modelId="{4EAE84AD-8B71-4F2F-A8C7-7172DFDA6AA9}" type="parTrans" cxnId="{677E2BE4-32EC-4E0B-AB40-1C7E2CA041A4}">
      <dgm:prSet/>
      <dgm:spPr/>
      <dgm:t>
        <a:bodyPr/>
        <a:lstStyle/>
        <a:p>
          <a:endParaRPr lang="en-IN"/>
        </a:p>
      </dgm:t>
    </dgm:pt>
    <dgm:pt modelId="{46F1E94A-76D9-4ED6-9747-3703EEC7D9F1}" type="sibTrans" cxnId="{677E2BE4-32EC-4E0B-AB40-1C7E2CA041A4}">
      <dgm:prSet/>
      <dgm:spPr/>
      <dgm:t>
        <a:bodyPr/>
        <a:lstStyle/>
        <a:p>
          <a:endParaRPr lang="en-IN"/>
        </a:p>
      </dgm:t>
    </dgm:pt>
    <dgm:pt modelId="{0F9232F6-8D08-4F67-AD56-FBCAE2F9DDA6}">
      <dgm:prSet/>
      <dgm:spPr/>
      <dgm:t>
        <a:bodyPr/>
        <a:lstStyle/>
        <a:p>
          <a:r>
            <a:rPr lang="en-IN" b="1" dirty="0"/>
            <a:t>METHODOLOGY</a:t>
          </a:r>
        </a:p>
      </dgm:t>
    </dgm:pt>
    <dgm:pt modelId="{C07BA068-A4EE-4690-B2CB-ED6931AE073A}" type="parTrans" cxnId="{EBF074CD-7E78-426B-ABF2-922BC2455DE6}">
      <dgm:prSet/>
      <dgm:spPr/>
      <dgm:t>
        <a:bodyPr/>
        <a:lstStyle/>
        <a:p>
          <a:endParaRPr lang="en-IN"/>
        </a:p>
      </dgm:t>
    </dgm:pt>
    <dgm:pt modelId="{F15882AA-B824-4D78-9CD8-9D880D7E5579}" type="sibTrans" cxnId="{EBF074CD-7E78-426B-ABF2-922BC2455DE6}">
      <dgm:prSet/>
      <dgm:spPr/>
      <dgm:t>
        <a:bodyPr/>
        <a:lstStyle/>
        <a:p>
          <a:endParaRPr lang="en-IN"/>
        </a:p>
      </dgm:t>
    </dgm:pt>
    <dgm:pt modelId="{F4199F23-9E7F-4CD5-9669-DE4A2F0620DF}">
      <dgm:prSet/>
      <dgm:spPr/>
      <dgm:t>
        <a:bodyPr/>
        <a:lstStyle/>
        <a:p>
          <a:r>
            <a:rPr lang="en-IN" b="1" dirty="0"/>
            <a:t>BLOCK DIAGRAM</a:t>
          </a:r>
        </a:p>
      </dgm:t>
    </dgm:pt>
    <dgm:pt modelId="{43A24AAE-D451-4AD7-AE1A-8170F12476F6}" type="parTrans" cxnId="{92B07486-28A5-489E-963A-9400C3434560}">
      <dgm:prSet/>
      <dgm:spPr/>
      <dgm:t>
        <a:bodyPr/>
        <a:lstStyle/>
        <a:p>
          <a:endParaRPr lang="en-IN"/>
        </a:p>
      </dgm:t>
    </dgm:pt>
    <dgm:pt modelId="{19F94206-E4DE-4DED-A01F-28F1B063D292}" type="sibTrans" cxnId="{92B07486-28A5-489E-963A-9400C3434560}">
      <dgm:prSet/>
      <dgm:spPr/>
      <dgm:t>
        <a:bodyPr/>
        <a:lstStyle/>
        <a:p>
          <a:endParaRPr lang="en-IN"/>
        </a:p>
      </dgm:t>
    </dgm:pt>
    <dgm:pt modelId="{BE4E84F3-C339-4CBA-A58D-32D5287B2B01}">
      <dgm:prSet/>
      <dgm:spPr/>
      <dgm:t>
        <a:bodyPr/>
        <a:lstStyle/>
        <a:p>
          <a:r>
            <a:rPr lang="en-IN" b="1" dirty="0"/>
            <a:t>APPLICATION</a:t>
          </a:r>
        </a:p>
      </dgm:t>
    </dgm:pt>
    <dgm:pt modelId="{71DF415C-D85B-4E8F-BBDA-E144D5E36696}" type="parTrans" cxnId="{253D8F54-BE06-418D-90BE-152D965570CC}">
      <dgm:prSet/>
      <dgm:spPr/>
      <dgm:t>
        <a:bodyPr/>
        <a:lstStyle/>
        <a:p>
          <a:endParaRPr lang="en-IN"/>
        </a:p>
      </dgm:t>
    </dgm:pt>
    <dgm:pt modelId="{08B98D3F-F3D5-4E31-BC55-B8E3E129A777}" type="sibTrans" cxnId="{253D8F54-BE06-418D-90BE-152D965570CC}">
      <dgm:prSet/>
      <dgm:spPr/>
      <dgm:t>
        <a:bodyPr/>
        <a:lstStyle/>
        <a:p>
          <a:endParaRPr lang="en-IN"/>
        </a:p>
      </dgm:t>
    </dgm:pt>
    <dgm:pt modelId="{7B49E715-8147-419F-8455-3DFC39C1DF90}">
      <dgm:prSet/>
      <dgm:spPr/>
      <dgm:t>
        <a:bodyPr/>
        <a:lstStyle/>
        <a:p>
          <a:r>
            <a:rPr lang="en-IN" b="1" dirty="0"/>
            <a:t>RESULT ANALYSIS</a:t>
          </a:r>
        </a:p>
      </dgm:t>
    </dgm:pt>
    <dgm:pt modelId="{68F25F54-9949-4D2B-A095-0AB996ACAEBA}" type="parTrans" cxnId="{2C9FA03C-040E-40AE-A436-E3C775C7051B}">
      <dgm:prSet/>
      <dgm:spPr/>
      <dgm:t>
        <a:bodyPr/>
        <a:lstStyle/>
        <a:p>
          <a:endParaRPr lang="en-IN"/>
        </a:p>
      </dgm:t>
    </dgm:pt>
    <dgm:pt modelId="{FA2239A3-39D2-4F4B-AF90-878A6D7F312B}" type="sibTrans" cxnId="{2C9FA03C-040E-40AE-A436-E3C775C7051B}">
      <dgm:prSet/>
      <dgm:spPr/>
      <dgm:t>
        <a:bodyPr/>
        <a:lstStyle/>
        <a:p>
          <a:endParaRPr lang="en-IN"/>
        </a:p>
      </dgm:t>
    </dgm:pt>
    <dgm:pt modelId="{0DB2EADA-A74F-471D-A247-866128C26937}">
      <dgm:prSet/>
      <dgm:spPr/>
      <dgm:t>
        <a:bodyPr/>
        <a:lstStyle/>
        <a:p>
          <a:r>
            <a:rPr lang="en-IN" b="1" dirty="0"/>
            <a:t>CONCLUSION</a:t>
          </a:r>
        </a:p>
      </dgm:t>
    </dgm:pt>
    <dgm:pt modelId="{75218F8B-0524-4D2E-8076-080C90EC0EE4}" type="parTrans" cxnId="{5FCB02E8-6BA7-4167-8B2D-56C48A05374D}">
      <dgm:prSet/>
      <dgm:spPr/>
      <dgm:t>
        <a:bodyPr/>
        <a:lstStyle/>
        <a:p>
          <a:endParaRPr lang="en-IN"/>
        </a:p>
      </dgm:t>
    </dgm:pt>
    <dgm:pt modelId="{06CE9ADB-B468-44D5-9C8D-E9150A11A435}" type="sibTrans" cxnId="{5FCB02E8-6BA7-4167-8B2D-56C48A05374D}">
      <dgm:prSet/>
      <dgm:spPr/>
      <dgm:t>
        <a:bodyPr/>
        <a:lstStyle/>
        <a:p>
          <a:endParaRPr lang="en-IN"/>
        </a:p>
      </dgm:t>
    </dgm:pt>
    <dgm:pt modelId="{366F88EC-914F-490E-B958-9863F1A893DA}">
      <dgm:prSet/>
      <dgm:spPr/>
      <dgm:t>
        <a:bodyPr/>
        <a:lstStyle/>
        <a:p>
          <a:r>
            <a:rPr lang="en-IN" b="1" dirty="0"/>
            <a:t>REFERENCES</a:t>
          </a:r>
        </a:p>
      </dgm:t>
    </dgm:pt>
    <dgm:pt modelId="{361AFCF1-A25F-4A5E-9198-5960F9DB3AB4}" type="parTrans" cxnId="{7612F762-4E86-497D-8B2A-5C7693489BDC}">
      <dgm:prSet/>
      <dgm:spPr/>
      <dgm:t>
        <a:bodyPr/>
        <a:lstStyle/>
        <a:p>
          <a:endParaRPr lang="en-IN"/>
        </a:p>
      </dgm:t>
    </dgm:pt>
    <dgm:pt modelId="{6C0DA5E0-A2DD-4230-A4D7-F3B9DFA82424}" type="sibTrans" cxnId="{7612F762-4E86-497D-8B2A-5C7693489BDC}">
      <dgm:prSet/>
      <dgm:spPr/>
      <dgm:t>
        <a:bodyPr/>
        <a:lstStyle/>
        <a:p>
          <a:endParaRPr lang="en-IN"/>
        </a:p>
      </dgm:t>
    </dgm:pt>
    <dgm:pt modelId="{B93CECF4-70D0-4382-9382-D41F8F1193C4}" type="pres">
      <dgm:prSet presAssocID="{549C3DE1-6AF3-4D66-8F5E-FFC887D66993}" presName="compositeShape" presStyleCnt="0">
        <dgm:presLayoutVars>
          <dgm:dir/>
          <dgm:resizeHandles/>
        </dgm:presLayoutVars>
      </dgm:prSet>
      <dgm:spPr/>
    </dgm:pt>
    <dgm:pt modelId="{7E6832CE-5B90-46E5-995C-210B0E2BBC74}" type="pres">
      <dgm:prSet presAssocID="{549C3DE1-6AF3-4D66-8F5E-FFC887D66993}" presName="pyramid" presStyleLbl="node1" presStyleIdx="0" presStyleCnt="1"/>
      <dgm:spPr/>
    </dgm:pt>
    <dgm:pt modelId="{56DF66EA-CCA0-4411-AFF0-CAAAC66A70C2}" type="pres">
      <dgm:prSet presAssocID="{549C3DE1-6AF3-4D66-8F5E-FFC887D66993}" presName="theList" presStyleCnt="0"/>
      <dgm:spPr/>
    </dgm:pt>
    <dgm:pt modelId="{C2F17608-05EA-4901-8DAA-5C9AA4030EFF}" type="pres">
      <dgm:prSet presAssocID="{2D8A0EA2-8BFD-49C6-8AB8-5D13B697A960}" presName="aNode" presStyleLbl="fgAcc1" presStyleIdx="0" presStyleCnt="11">
        <dgm:presLayoutVars>
          <dgm:bulletEnabled val="1"/>
        </dgm:presLayoutVars>
      </dgm:prSet>
      <dgm:spPr/>
    </dgm:pt>
    <dgm:pt modelId="{E953E515-4BA6-4F43-BF18-089EF767B7CD}" type="pres">
      <dgm:prSet presAssocID="{2D8A0EA2-8BFD-49C6-8AB8-5D13B697A960}" presName="aSpace" presStyleCnt="0"/>
      <dgm:spPr/>
    </dgm:pt>
    <dgm:pt modelId="{A9AD2443-B6C9-40BE-A016-42223546AF1A}" type="pres">
      <dgm:prSet presAssocID="{84AF0401-9ADD-4C13-BFFD-43F6B4F13B80}" presName="aNode" presStyleLbl="fgAcc1" presStyleIdx="1" presStyleCnt="11">
        <dgm:presLayoutVars>
          <dgm:bulletEnabled val="1"/>
        </dgm:presLayoutVars>
      </dgm:prSet>
      <dgm:spPr/>
    </dgm:pt>
    <dgm:pt modelId="{DA13C942-EEC8-4A9A-B8DA-9FB77DCD0E18}" type="pres">
      <dgm:prSet presAssocID="{84AF0401-9ADD-4C13-BFFD-43F6B4F13B80}" presName="aSpace" presStyleCnt="0"/>
      <dgm:spPr/>
    </dgm:pt>
    <dgm:pt modelId="{D88C3733-DD16-45B1-967F-4B4F9FCC9DAF}" type="pres">
      <dgm:prSet presAssocID="{774A2754-4018-402D-B536-51E74E41806D}" presName="aNode" presStyleLbl="fgAcc1" presStyleIdx="2" presStyleCnt="11">
        <dgm:presLayoutVars>
          <dgm:bulletEnabled val="1"/>
        </dgm:presLayoutVars>
      </dgm:prSet>
      <dgm:spPr/>
    </dgm:pt>
    <dgm:pt modelId="{407D1344-CA91-4EDF-BD31-34454693C0C2}" type="pres">
      <dgm:prSet presAssocID="{774A2754-4018-402D-B536-51E74E41806D}" presName="aSpace" presStyleCnt="0"/>
      <dgm:spPr/>
    </dgm:pt>
    <dgm:pt modelId="{6DC3EC4A-8838-44B6-9BB6-C7092C0B13A8}" type="pres">
      <dgm:prSet presAssocID="{54420FEC-3FA1-4AAD-ADF5-C703C446B55D}" presName="aNode" presStyleLbl="fgAcc1" presStyleIdx="3" presStyleCnt="11">
        <dgm:presLayoutVars>
          <dgm:bulletEnabled val="1"/>
        </dgm:presLayoutVars>
      </dgm:prSet>
      <dgm:spPr/>
    </dgm:pt>
    <dgm:pt modelId="{D24A9904-8D92-4422-B9AE-44453D3C9956}" type="pres">
      <dgm:prSet presAssocID="{54420FEC-3FA1-4AAD-ADF5-C703C446B55D}" presName="aSpace" presStyleCnt="0"/>
      <dgm:spPr/>
    </dgm:pt>
    <dgm:pt modelId="{3B91BF8F-B856-4B37-8696-5EF001252C03}" type="pres">
      <dgm:prSet presAssocID="{541DF7F6-630B-4746-A744-A8E08AF596EF}" presName="aNode" presStyleLbl="fgAcc1" presStyleIdx="4" presStyleCnt="11">
        <dgm:presLayoutVars>
          <dgm:bulletEnabled val="1"/>
        </dgm:presLayoutVars>
      </dgm:prSet>
      <dgm:spPr/>
    </dgm:pt>
    <dgm:pt modelId="{55BF737B-C971-410D-96DE-13800B91CEC0}" type="pres">
      <dgm:prSet presAssocID="{541DF7F6-630B-4746-A744-A8E08AF596EF}" presName="aSpace" presStyleCnt="0"/>
      <dgm:spPr/>
    </dgm:pt>
    <dgm:pt modelId="{D71D149F-5707-435B-8CFC-B668A45199C5}" type="pres">
      <dgm:prSet presAssocID="{0F9232F6-8D08-4F67-AD56-FBCAE2F9DDA6}" presName="aNode" presStyleLbl="fgAcc1" presStyleIdx="5" presStyleCnt="11">
        <dgm:presLayoutVars>
          <dgm:bulletEnabled val="1"/>
        </dgm:presLayoutVars>
      </dgm:prSet>
      <dgm:spPr/>
    </dgm:pt>
    <dgm:pt modelId="{F0366C86-B64E-4F54-8632-1E0694D0FD15}" type="pres">
      <dgm:prSet presAssocID="{0F9232F6-8D08-4F67-AD56-FBCAE2F9DDA6}" presName="aSpace" presStyleCnt="0"/>
      <dgm:spPr/>
    </dgm:pt>
    <dgm:pt modelId="{47F50B85-484E-4FEB-9715-538BFE8C94E6}" type="pres">
      <dgm:prSet presAssocID="{F4199F23-9E7F-4CD5-9669-DE4A2F0620DF}" presName="aNode" presStyleLbl="fgAcc1" presStyleIdx="6" presStyleCnt="11">
        <dgm:presLayoutVars>
          <dgm:bulletEnabled val="1"/>
        </dgm:presLayoutVars>
      </dgm:prSet>
      <dgm:spPr/>
    </dgm:pt>
    <dgm:pt modelId="{89D01E85-7509-4FBD-B636-1F342576081C}" type="pres">
      <dgm:prSet presAssocID="{F4199F23-9E7F-4CD5-9669-DE4A2F0620DF}" presName="aSpace" presStyleCnt="0"/>
      <dgm:spPr/>
    </dgm:pt>
    <dgm:pt modelId="{9132B3AD-57D4-445F-92D3-33314B14D706}" type="pres">
      <dgm:prSet presAssocID="{BE4E84F3-C339-4CBA-A58D-32D5287B2B01}" presName="aNode" presStyleLbl="fgAcc1" presStyleIdx="7" presStyleCnt="11">
        <dgm:presLayoutVars>
          <dgm:bulletEnabled val="1"/>
        </dgm:presLayoutVars>
      </dgm:prSet>
      <dgm:spPr/>
    </dgm:pt>
    <dgm:pt modelId="{24906D47-D1BD-4FE1-A71E-3015FB50CAA2}" type="pres">
      <dgm:prSet presAssocID="{BE4E84F3-C339-4CBA-A58D-32D5287B2B01}" presName="aSpace" presStyleCnt="0"/>
      <dgm:spPr/>
    </dgm:pt>
    <dgm:pt modelId="{A7386F2D-324B-4899-A24B-E005DCF7272E}" type="pres">
      <dgm:prSet presAssocID="{7B49E715-8147-419F-8455-3DFC39C1DF90}" presName="aNode" presStyleLbl="fgAcc1" presStyleIdx="8" presStyleCnt="11">
        <dgm:presLayoutVars>
          <dgm:bulletEnabled val="1"/>
        </dgm:presLayoutVars>
      </dgm:prSet>
      <dgm:spPr/>
    </dgm:pt>
    <dgm:pt modelId="{2EC0F510-D831-493A-B69C-1B86AC37BA29}" type="pres">
      <dgm:prSet presAssocID="{7B49E715-8147-419F-8455-3DFC39C1DF90}" presName="aSpace" presStyleCnt="0"/>
      <dgm:spPr/>
    </dgm:pt>
    <dgm:pt modelId="{917F3C14-6A95-4049-B8E1-580263AD39B5}" type="pres">
      <dgm:prSet presAssocID="{0DB2EADA-A74F-471D-A247-866128C26937}" presName="aNode" presStyleLbl="fgAcc1" presStyleIdx="9" presStyleCnt="11">
        <dgm:presLayoutVars>
          <dgm:bulletEnabled val="1"/>
        </dgm:presLayoutVars>
      </dgm:prSet>
      <dgm:spPr/>
    </dgm:pt>
    <dgm:pt modelId="{EED9C137-ECDD-43E3-BA59-F8E961698090}" type="pres">
      <dgm:prSet presAssocID="{0DB2EADA-A74F-471D-A247-866128C26937}" presName="aSpace" presStyleCnt="0"/>
      <dgm:spPr/>
    </dgm:pt>
    <dgm:pt modelId="{592B84F3-E7B6-46F6-B2D8-3E2A8744A55A}" type="pres">
      <dgm:prSet presAssocID="{366F88EC-914F-490E-B958-9863F1A893DA}" presName="aNode" presStyleLbl="fgAcc1" presStyleIdx="10" presStyleCnt="11">
        <dgm:presLayoutVars>
          <dgm:bulletEnabled val="1"/>
        </dgm:presLayoutVars>
      </dgm:prSet>
      <dgm:spPr/>
    </dgm:pt>
    <dgm:pt modelId="{1C60B611-174E-42BA-9B93-35F49BEA9044}" type="pres">
      <dgm:prSet presAssocID="{366F88EC-914F-490E-B958-9863F1A893DA}" presName="aSpace" presStyleCnt="0"/>
      <dgm:spPr/>
    </dgm:pt>
  </dgm:ptLst>
  <dgm:cxnLst>
    <dgm:cxn modelId="{4F42A503-3152-4B78-9268-C0E3F41870F3}" srcId="{549C3DE1-6AF3-4D66-8F5E-FFC887D66993}" destId="{774A2754-4018-402D-B536-51E74E41806D}" srcOrd="2" destOrd="0" parTransId="{66F24FD7-3F2B-49FA-8FD5-2695FB0D1596}" sibTransId="{A3341113-CB15-4CA0-9699-0F3EDDC83557}"/>
    <dgm:cxn modelId="{66E4C208-506B-449C-A3F5-03D504B25659}" type="presOf" srcId="{0DB2EADA-A74F-471D-A247-866128C26937}" destId="{917F3C14-6A95-4049-B8E1-580263AD39B5}" srcOrd="0" destOrd="0" presId="urn:microsoft.com/office/officeart/2005/8/layout/pyramid2"/>
    <dgm:cxn modelId="{FC8B700F-760D-456D-AD02-4B8633126CF7}" type="presOf" srcId="{541DF7F6-630B-4746-A744-A8E08AF596EF}" destId="{3B91BF8F-B856-4B37-8696-5EF001252C03}" srcOrd="0" destOrd="0" presId="urn:microsoft.com/office/officeart/2005/8/layout/pyramid2"/>
    <dgm:cxn modelId="{5CD4FD20-8716-443B-89F2-E6CF43AF3383}" srcId="{549C3DE1-6AF3-4D66-8F5E-FFC887D66993}" destId="{54420FEC-3FA1-4AAD-ADF5-C703C446B55D}" srcOrd="3" destOrd="0" parTransId="{BC18A3A7-0D9F-48CF-9677-FABAC8666174}" sibTransId="{C332292A-0589-4B99-A22D-1FE2DC0B91E3}"/>
    <dgm:cxn modelId="{AFBBF926-5FAA-4365-91EA-82EABB32677F}" type="presOf" srcId="{84AF0401-9ADD-4C13-BFFD-43F6B4F13B80}" destId="{A9AD2443-B6C9-40BE-A016-42223546AF1A}" srcOrd="0" destOrd="0" presId="urn:microsoft.com/office/officeart/2005/8/layout/pyramid2"/>
    <dgm:cxn modelId="{D0EBEB28-B92D-43DA-891A-04BF180E660A}" type="presOf" srcId="{774A2754-4018-402D-B536-51E74E41806D}" destId="{D88C3733-DD16-45B1-967F-4B4F9FCC9DAF}" srcOrd="0" destOrd="0" presId="urn:microsoft.com/office/officeart/2005/8/layout/pyramid2"/>
    <dgm:cxn modelId="{AD22FC39-264A-47FC-ABEE-30E02CD8903E}" type="presOf" srcId="{2D8A0EA2-8BFD-49C6-8AB8-5D13B697A960}" destId="{C2F17608-05EA-4901-8DAA-5C9AA4030EFF}" srcOrd="0" destOrd="0" presId="urn:microsoft.com/office/officeart/2005/8/layout/pyramid2"/>
    <dgm:cxn modelId="{2C9FA03C-040E-40AE-A436-E3C775C7051B}" srcId="{549C3DE1-6AF3-4D66-8F5E-FFC887D66993}" destId="{7B49E715-8147-419F-8455-3DFC39C1DF90}" srcOrd="8" destOrd="0" parTransId="{68F25F54-9949-4D2B-A095-0AB996ACAEBA}" sibTransId="{FA2239A3-39D2-4F4B-AF90-878A6D7F312B}"/>
    <dgm:cxn modelId="{78FA1862-6104-457E-93A1-42F7197A8F4F}" type="presOf" srcId="{F4199F23-9E7F-4CD5-9669-DE4A2F0620DF}" destId="{47F50B85-484E-4FEB-9715-538BFE8C94E6}" srcOrd="0" destOrd="0" presId="urn:microsoft.com/office/officeart/2005/8/layout/pyramid2"/>
    <dgm:cxn modelId="{7612F762-4E86-497D-8B2A-5C7693489BDC}" srcId="{549C3DE1-6AF3-4D66-8F5E-FFC887D66993}" destId="{366F88EC-914F-490E-B958-9863F1A893DA}" srcOrd="10" destOrd="0" parTransId="{361AFCF1-A25F-4A5E-9198-5960F9DB3AB4}" sibTransId="{6C0DA5E0-A2DD-4230-A4D7-F3B9DFA82424}"/>
    <dgm:cxn modelId="{253D8F54-BE06-418D-90BE-152D965570CC}" srcId="{549C3DE1-6AF3-4D66-8F5E-FFC887D66993}" destId="{BE4E84F3-C339-4CBA-A58D-32D5287B2B01}" srcOrd="7" destOrd="0" parTransId="{71DF415C-D85B-4E8F-BBDA-E144D5E36696}" sibTransId="{08B98D3F-F3D5-4E31-BC55-B8E3E129A777}"/>
    <dgm:cxn modelId="{093AE155-5076-4052-BC7C-14D783482686}" type="presOf" srcId="{BE4E84F3-C339-4CBA-A58D-32D5287B2B01}" destId="{9132B3AD-57D4-445F-92D3-33314B14D706}" srcOrd="0" destOrd="0" presId="urn:microsoft.com/office/officeart/2005/8/layout/pyramid2"/>
    <dgm:cxn modelId="{B7326159-AD74-40F8-88F3-A84E7453628F}" type="presOf" srcId="{7B49E715-8147-419F-8455-3DFC39C1DF90}" destId="{A7386F2D-324B-4899-A24B-E005DCF7272E}" srcOrd="0" destOrd="0" presId="urn:microsoft.com/office/officeart/2005/8/layout/pyramid2"/>
    <dgm:cxn modelId="{92B07486-28A5-489E-963A-9400C3434560}" srcId="{549C3DE1-6AF3-4D66-8F5E-FFC887D66993}" destId="{F4199F23-9E7F-4CD5-9669-DE4A2F0620DF}" srcOrd="6" destOrd="0" parTransId="{43A24AAE-D451-4AD7-AE1A-8170F12476F6}" sibTransId="{19F94206-E4DE-4DED-A01F-28F1B063D292}"/>
    <dgm:cxn modelId="{D804538C-363A-4479-A490-71648D3C7143}" type="presOf" srcId="{366F88EC-914F-490E-B958-9863F1A893DA}" destId="{592B84F3-E7B6-46F6-B2D8-3E2A8744A55A}" srcOrd="0" destOrd="0" presId="urn:microsoft.com/office/officeart/2005/8/layout/pyramid2"/>
    <dgm:cxn modelId="{577F5093-BE68-4E92-AE33-157614261646}" srcId="{549C3DE1-6AF3-4D66-8F5E-FFC887D66993}" destId="{2D8A0EA2-8BFD-49C6-8AB8-5D13B697A960}" srcOrd="0" destOrd="0" parTransId="{546FE705-AF23-455C-9AAD-48679806B07C}" sibTransId="{68A0F2AA-0DCA-4674-9E94-75C510D9FF62}"/>
    <dgm:cxn modelId="{ED013AAA-ACED-4ED4-98BA-CAC81B487200}" type="presOf" srcId="{549C3DE1-6AF3-4D66-8F5E-FFC887D66993}" destId="{B93CECF4-70D0-4382-9382-D41F8F1193C4}" srcOrd="0" destOrd="0" presId="urn:microsoft.com/office/officeart/2005/8/layout/pyramid2"/>
    <dgm:cxn modelId="{A27E58BE-2E3B-4954-80B1-ED1185615C14}" type="presOf" srcId="{54420FEC-3FA1-4AAD-ADF5-C703C446B55D}" destId="{6DC3EC4A-8838-44B6-9BB6-C7092C0B13A8}" srcOrd="0" destOrd="0" presId="urn:microsoft.com/office/officeart/2005/8/layout/pyramid2"/>
    <dgm:cxn modelId="{B8B4ECC0-E1E1-477C-9C55-0B6B4AD554E2}" type="presOf" srcId="{0F9232F6-8D08-4F67-AD56-FBCAE2F9DDA6}" destId="{D71D149F-5707-435B-8CFC-B668A45199C5}" srcOrd="0" destOrd="0" presId="urn:microsoft.com/office/officeart/2005/8/layout/pyramid2"/>
    <dgm:cxn modelId="{EBF074CD-7E78-426B-ABF2-922BC2455DE6}" srcId="{549C3DE1-6AF3-4D66-8F5E-FFC887D66993}" destId="{0F9232F6-8D08-4F67-AD56-FBCAE2F9DDA6}" srcOrd="5" destOrd="0" parTransId="{C07BA068-A4EE-4690-B2CB-ED6931AE073A}" sibTransId="{F15882AA-B824-4D78-9CD8-9D880D7E5579}"/>
    <dgm:cxn modelId="{677E2BE4-32EC-4E0B-AB40-1C7E2CA041A4}" srcId="{549C3DE1-6AF3-4D66-8F5E-FFC887D66993}" destId="{541DF7F6-630B-4746-A744-A8E08AF596EF}" srcOrd="4" destOrd="0" parTransId="{4EAE84AD-8B71-4F2F-A8C7-7172DFDA6AA9}" sibTransId="{46F1E94A-76D9-4ED6-9747-3703EEC7D9F1}"/>
    <dgm:cxn modelId="{5FCB02E8-6BA7-4167-8B2D-56C48A05374D}" srcId="{549C3DE1-6AF3-4D66-8F5E-FFC887D66993}" destId="{0DB2EADA-A74F-471D-A247-866128C26937}" srcOrd="9" destOrd="0" parTransId="{75218F8B-0524-4D2E-8076-080C90EC0EE4}" sibTransId="{06CE9ADB-B468-44D5-9C8D-E9150A11A435}"/>
    <dgm:cxn modelId="{E26419FC-01D7-4CBA-8F77-0D5023577FB5}" srcId="{549C3DE1-6AF3-4D66-8F5E-FFC887D66993}" destId="{84AF0401-9ADD-4C13-BFFD-43F6B4F13B80}" srcOrd="1" destOrd="0" parTransId="{8D26076C-A401-437B-BA19-7112C9F6C92D}" sibTransId="{2BCCD702-AD58-4C9A-9868-CA78ADC91D36}"/>
    <dgm:cxn modelId="{8DCC8073-8447-46BB-ADE5-8B1EFBAA6D03}" type="presParOf" srcId="{B93CECF4-70D0-4382-9382-D41F8F1193C4}" destId="{7E6832CE-5B90-46E5-995C-210B0E2BBC74}" srcOrd="0" destOrd="0" presId="urn:microsoft.com/office/officeart/2005/8/layout/pyramid2"/>
    <dgm:cxn modelId="{8FED4AFF-1477-497D-BBAE-A4C7B6292BA3}" type="presParOf" srcId="{B93CECF4-70D0-4382-9382-D41F8F1193C4}" destId="{56DF66EA-CCA0-4411-AFF0-CAAAC66A70C2}" srcOrd="1" destOrd="0" presId="urn:microsoft.com/office/officeart/2005/8/layout/pyramid2"/>
    <dgm:cxn modelId="{A644E73D-F428-4EC6-B0E5-8F3E7436C215}" type="presParOf" srcId="{56DF66EA-CCA0-4411-AFF0-CAAAC66A70C2}" destId="{C2F17608-05EA-4901-8DAA-5C9AA4030EFF}" srcOrd="0" destOrd="0" presId="urn:microsoft.com/office/officeart/2005/8/layout/pyramid2"/>
    <dgm:cxn modelId="{9E7A1C8D-2CCE-462B-B1A7-54EB5D786D58}" type="presParOf" srcId="{56DF66EA-CCA0-4411-AFF0-CAAAC66A70C2}" destId="{E953E515-4BA6-4F43-BF18-089EF767B7CD}" srcOrd="1" destOrd="0" presId="urn:microsoft.com/office/officeart/2005/8/layout/pyramid2"/>
    <dgm:cxn modelId="{0BF65CF7-51E1-4553-99FB-2A197FB98B94}" type="presParOf" srcId="{56DF66EA-CCA0-4411-AFF0-CAAAC66A70C2}" destId="{A9AD2443-B6C9-40BE-A016-42223546AF1A}" srcOrd="2" destOrd="0" presId="urn:microsoft.com/office/officeart/2005/8/layout/pyramid2"/>
    <dgm:cxn modelId="{6D436AE9-026D-4B2A-B366-8351178A1516}" type="presParOf" srcId="{56DF66EA-CCA0-4411-AFF0-CAAAC66A70C2}" destId="{DA13C942-EEC8-4A9A-B8DA-9FB77DCD0E18}" srcOrd="3" destOrd="0" presId="urn:microsoft.com/office/officeart/2005/8/layout/pyramid2"/>
    <dgm:cxn modelId="{EA4EA36B-44AC-41B7-8ED3-4ECF55BC76FD}" type="presParOf" srcId="{56DF66EA-CCA0-4411-AFF0-CAAAC66A70C2}" destId="{D88C3733-DD16-45B1-967F-4B4F9FCC9DAF}" srcOrd="4" destOrd="0" presId="urn:microsoft.com/office/officeart/2005/8/layout/pyramid2"/>
    <dgm:cxn modelId="{010C4A0F-8436-44FF-BEA9-F81E1E6FC6B4}" type="presParOf" srcId="{56DF66EA-CCA0-4411-AFF0-CAAAC66A70C2}" destId="{407D1344-CA91-4EDF-BD31-34454693C0C2}" srcOrd="5" destOrd="0" presId="urn:microsoft.com/office/officeart/2005/8/layout/pyramid2"/>
    <dgm:cxn modelId="{D1A725E5-F371-4B3A-B6E8-E7C432FE5B19}" type="presParOf" srcId="{56DF66EA-CCA0-4411-AFF0-CAAAC66A70C2}" destId="{6DC3EC4A-8838-44B6-9BB6-C7092C0B13A8}" srcOrd="6" destOrd="0" presId="urn:microsoft.com/office/officeart/2005/8/layout/pyramid2"/>
    <dgm:cxn modelId="{84296B2C-7C78-41DF-89AF-47775F4F9B4B}" type="presParOf" srcId="{56DF66EA-CCA0-4411-AFF0-CAAAC66A70C2}" destId="{D24A9904-8D92-4422-B9AE-44453D3C9956}" srcOrd="7" destOrd="0" presId="urn:microsoft.com/office/officeart/2005/8/layout/pyramid2"/>
    <dgm:cxn modelId="{E4C23CDA-2923-43B0-8E07-5A4C0846D888}" type="presParOf" srcId="{56DF66EA-CCA0-4411-AFF0-CAAAC66A70C2}" destId="{3B91BF8F-B856-4B37-8696-5EF001252C03}" srcOrd="8" destOrd="0" presId="urn:microsoft.com/office/officeart/2005/8/layout/pyramid2"/>
    <dgm:cxn modelId="{1EBD1743-F212-4F0C-A10F-BDFB6EC33875}" type="presParOf" srcId="{56DF66EA-CCA0-4411-AFF0-CAAAC66A70C2}" destId="{55BF737B-C971-410D-96DE-13800B91CEC0}" srcOrd="9" destOrd="0" presId="urn:microsoft.com/office/officeart/2005/8/layout/pyramid2"/>
    <dgm:cxn modelId="{36D510E1-0635-4F81-B101-E105F8BAC691}" type="presParOf" srcId="{56DF66EA-CCA0-4411-AFF0-CAAAC66A70C2}" destId="{D71D149F-5707-435B-8CFC-B668A45199C5}" srcOrd="10" destOrd="0" presId="urn:microsoft.com/office/officeart/2005/8/layout/pyramid2"/>
    <dgm:cxn modelId="{E675F6B5-7C9C-4D1D-9703-311786905F52}" type="presParOf" srcId="{56DF66EA-CCA0-4411-AFF0-CAAAC66A70C2}" destId="{F0366C86-B64E-4F54-8632-1E0694D0FD15}" srcOrd="11" destOrd="0" presId="urn:microsoft.com/office/officeart/2005/8/layout/pyramid2"/>
    <dgm:cxn modelId="{0E4F134E-C3CC-4A83-B467-BC2DB6999425}" type="presParOf" srcId="{56DF66EA-CCA0-4411-AFF0-CAAAC66A70C2}" destId="{47F50B85-484E-4FEB-9715-538BFE8C94E6}" srcOrd="12" destOrd="0" presId="urn:microsoft.com/office/officeart/2005/8/layout/pyramid2"/>
    <dgm:cxn modelId="{E0AE9B11-E499-41D9-B9D4-8D84D644B36D}" type="presParOf" srcId="{56DF66EA-CCA0-4411-AFF0-CAAAC66A70C2}" destId="{89D01E85-7509-4FBD-B636-1F342576081C}" srcOrd="13" destOrd="0" presId="urn:microsoft.com/office/officeart/2005/8/layout/pyramid2"/>
    <dgm:cxn modelId="{035DD342-1E9D-413D-A3D0-CD9D6A97F574}" type="presParOf" srcId="{56DF66EA-CCA0-4411-AFF0-CAAAC66A70C2}" destId="{9132B3AD-57D4-445F-92D3-33314B14D706}" srcOrd="14" destOrd="0" presId="urn:microsoft.com/office/officeart/2005/8/layout/pyramid2"/>
    <dgm:cxn modelId="{32B8FFEE-BADC-482C-8BC9-5271AD9CAD66}" type="presParOf" srcId="{56DF66EA-CCA0-4411-AFF0-CAAAC66A70C2}" destId="{24906D47-D1BD-4FE1-A71E-3015FB50CAA2}" srcOrd="15" destOrd="0" presId="urn:microsoft.com/office/officeart/2005/8/layout/pyramid2"/>
    <dgm:cxn modelId="{8B5AC566-BF97-49A2-922B-ACB316A9BDDF}" type="presParOf" srcId="{56DF66EA-CCA0-4411-AFF0-CAAAC66A70C2}" destId="{A7386F2D-324B-4899-A24B-E005DCF7272E}" srcOrd="16" destOrd="0" presId="urn:microsoft.com/office/officeart/2005/8/layout/pyramid2"/>
    <dgm:cxn modelId="{4252A64E-6102-45E9-806B-81FA2D085E9E}" type="presParOf" srcId="{56DF66EA-CCA0-4411-AFF0-CAAAC66A70C2}" destId="{2EC0F510-D831-493A-B69C-1B86AC37BA29}" srcOrd="17" destOrd="0" presId="urn:microsoft.com/office/officeart/2005/8/layout/pyramid2"/>
    <dgm:cxn modelId="{BD01B171-CB22-48AE-B9F0-7E5527DED0BB}" type="presParOf" srcId="{56DF66EA-CCA0-4411-AFF0-CAAAC66A70C2}" destId="{917F3C14-6A95-4049-B8E1-580263AD39B5}" srcOrd="18" destOrd="0" presId="urn:microsoft.com/office/officeart/2005/8/layout/pyramid2"/>
    <dgm:cxn modelId="{896EBDF7-A912-4CD3-A7F0-51EBAECA4FE1}" type="presParOf" srcId="{56DF66EA-CCA0-4411-AFF0-CAAAC66A70C2}" destId="{EED9C137-ECDD-43E3-BA59-F8E961698090}" srcOrd="19" destOrd="0" presId="urn:microsoft.com/office/officeart/2005/8/layout/pyramid2"/>
    <dgm:cxn modelId="{C21C81C6-8E40-498D-80BC-DDD17B97F163}" type="presParOf" srcId="{56DF66EA-CCA0-4411-AFF0-CAAAC66A70C2}" destId="{592B84F3-E7B6-46F6-B2D8-3E2A8744A55A}" srcOrd="20" destOrd="0" presId="urn:microsoft.com/office/officeart/2005/8/layout/pyramid2"/>
    <dgm:cxn modelId="{FF14FB62-25FE-488C-BC27-CC83338B07C1}" type="presParOf" srcId="{56DF66EA-CCA0-4411-AFF0-CAAAC66A70C2}" destId="{1C60B611-174E-42BA-9B93-35F49BEA9044}" srcOrd="21"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0A0F62-68DF-4FF6-BFC8-6B0A066F3CB5}" type="doc">
      <dgm:prSet loTypeId="urn:microsoft.com/office/officeart/2005/8/layout/process5" loCatId="process" qsTypeId="urn:microsoft.com/office/officeart/2005/8/quickstyle/simple4" qsCatId="simple" csTypeId="urn:microsoft.com/office/officeart/2005/8/colors/accent1_2" csCatId="accent1" phldr="1"/>
      <dgm:spPr>
        <a:scene3d>
          <a:camera prst="orthographicFront">
            <a:rot lat="0" lon="0" rev="0"/>
          </a:camera>
          <a:lightRig rig="balanced" dir="t">
            <a:rot lat="0" lon="0" rev="8700000"/>
          </a:lightRig>
        </a:scene3d>
      </dgm:spPr>
      <dgm:t>
        <a:bodyPr/>
        <a:lstStyle/>
        <a:p>
          <a:endParaRPr lang="en-IN"/>
        </a:p>
      </dgm:t>
    </dgm:pt>
    <dgm:pt modelId="{723BC779-CBF7-46CD-BC5E-D084AE73C698}">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IN"/>
            <a:t>SATELLITE IMAGE</a:t>
          </a:r>
          <a:endParaRPr lang="en-IN" dirty="0"/>
        </a:p>
      </dgm:t>
    </dgm:pt>
    <dgm:pt modelId="{28C3502C-15C1-4E11-98F3-5845F59A6736}" type="parTrans" cxnId="{0CC1C576-7DED-405D-B568-A942DFC1F6D0}">
      <dgm:prSet/>
      <dgm:spPr/>
      <dgm:t>
        <a:bodyPr/>
        <a:lstStyle/>
        <a:p>
          <a:endParaRPr lang="en-IN"/>
        </a:p>
      </dgm:t>
    </dgm:pt>
    <dgm:pt modelId="{31B219B1-87D4-4D74-9ADA-5BC47E8E3887}" type="sibTrans" cxnId="{0CC1C576-7DED-405D-B568-A942DFC1F6D0}">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IN"/>
        </a:p>
      </dgm:t>
    </dgm:pt>
    <dgm:pt modelId="{711C3259-0D5F-42C3-8FF8-B403BE651450}">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IN"/>
            <a:t>GRAYSCALE IMAGE</a:t>
          </a:r>
        </a:p>
      </dgm:t>
    </dgm:pt>
    <dgm:pt modelId="{E003BBE5-5D7A-4834-8F95-64369B47D305}" type="parTrans" cxnId="{6BB61384-9B8A-4F31-9FCB-D0F2447E466E}">
      <dgm:prSet/>
      <dgm:spPr/>
      <dgm:t>
        <a:bodyPr/>
        <a:lstStyle/>
        <a:p>
          <a:endParaRPr lang="en-IN"/>
        </a:p>
      </dgm:t>
    </dgm:pt>
    <dgm:pt modelId="{CC6EEDB6-9920-47D4-A17C-7450504763EF}" type="sibTrans" cxnId="{6BB61384-9B8A-4F31-9FCB-D0F2447E466E}">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IN"/>
        </a:p>
      </dgm:t>
    </dgm:pt>
    <dgm:pt modelId="{570E34AD-5055-4B1D-B43E-05F7C99060F9}">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IN"/>
            <a:t>ADJUSTED IMAGE</a:t>
          </a:r>
        </a:p>
      </dgm:t>
    </dgm:pt>
    <dgm:pt modelId="{FDB344BD-1FD2-4A48-B5AF-710199CA7606}" type="parTrans" cxnId="{C2F2312D-50A6-4372-BAC9-580E9C6AF01A}">
      <dgm:prSet/>
      <dgm:spPr/>
      <dgm:t>
        <a:bodyPr/>
        <a:lstStyle/>
        <a:p>
          <a:endParaRPr lang="en-IN"/>
        </a:p>
      </dgm:t>
    </dgm:pt>
    <dgm:pt modelId="{9C3289A3-7AC0-42FA-86EE-3A24AE1B0894}" type="sibTrans" cxnId="{C2F2312D-50A6-4372-BAC9-580E9C6AF01A}">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IN"/>
        </a:p>
      </dgm:t>
    </dgm:pt>
    <dgm:pt modelId="{5C33880E-BC16-47B7-88D5-CDA9162AB197}">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IN" dirty="0"/>
            <a:t>BINARY IMAGE</a:t>
          </a:r>
        </a:p>
      </dgm:t>
    </dgm:pt>
    <dgm:pt modelId="{E405635C-C3C4-4367-9DFA-AEF92E8EFD71}" type="parTrans" cxnId="{71FE3B76-722C-4730-888E-299F4D900E28}">
      <dgm:prSet/>
      <dgm:spPr/>
      <dgm:t>
        <a:bodyPr/>
        <a:lstStyle/>
        <a:p>
          <a:endParaRPr lang="en-IN"/>
        </a:p>
      </dgm:t>
    </dgm:pt>
    <dgm:pt modelId="{CD94F5F6-3425-46C7-9039-943FA81BF693}" type="sibTrans" cxnId="{71FE3B76-722C-4730-888E-299F4D900E28}">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IN"/>
        </a:p>
      </dgm:t>
    </dgm:pt>
    <dgm:pt modelId="{F7C4104A-095A-487E-BA8E-D76A0146EC9B}">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IN" dirty="0"/>
            <a:t>MEDIAN FILTERIZATION</a:t>
          </a:r>
        </a:p>
      </dgm:t>
    </dgm:pt>
    <dgm:pt modelId="{F26E5363-CD1A-4E68-9FAE-FC200FB120A0}" type="parTrans" cxnId="{4DC1F599-8B45-487D-B8C1-7BB5186439F0}">
      <dgm:prSet/>
      <dgm:spPr/>
      <dgm:t>
        <a:bodyPr/>
        <a:lstStyle/>
        <a:p>
          <a:endParaRPr lang="en-IN"/>
        </a:p>
      </dgm:t>
    </dgm:pt>
    <dgm:pt modelId="{AFDC9342-9F1D-437A-BDDD-0E17A5B100C2}" type="sibTrans" cxnId="{4DC1F599-8B45-487D-B8C1-7BB5186439F0}">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IN"/>
        </a:p>
      </dgm:t>
    </dgm:pt>
    <dgm:pt modelId="{511CAB50-9107-486F-872B-EA1E91CED273}">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IN"/>
            <a:t>MORPHOLOGICAL PROCESSING</a:t>
          </a:r>
        </a:p>
      </dgm:t>
    </dgm:pt>
    <dgm:pt modelId="{82219C08-81FC-4F3D-8375-73478F5D1D08}" type="parTrans" cxnId="{BA5E8DA9-C521-4B0C-9465-03558EA935BE}">
      <dgm:prSet/>
      <dgm:spPr/>
      <dgm:t>
        <a:bodyPr/>
        <a:lstStyle/>
        <a:p>
          <a:endParaRPr lang="en-IN"/>
        </a:p>
      </dgm:t>
    </dgm:pt>
    <dgm:pt modelId="{82B93303-77F0-418F-8989-F72780C2AC2B}" type="sibTrans" cxnId="{BA5E8DA9-C521-4B0C-9465-03558EA935BE}">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IN"/>
        </a:p>
      </dgm:t>
    </dgm:pt>
    <dgm:pt modelId="{49BFCB74-70FC-44B3-A0FC-72B8C17349EE}">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IN"/>
            <a:t>EDGE DETECTION</a:t>
          </a:r>
        </a:p>
      </dgm:t>
    </dgm:pt>
    <dgm:pt modelId="{75D57A16-A201-4210-BB96-4CCD09AE3F56}" type="parTrans" cxnId="{1C3C4E57-B5D5-454D-B70B-A47F242315A9}">
      <dgm:prSet/>
      <dgm:spPr/>
      <dgm:t>
        <a:bodyPr/>
        <a:lstStyle/>
        <a:p>
          <a:endParaRPr lang="en-IN"/>
        </a:p>
      </dgm:t>
    </dgm:pt>
    <dgm:pt modelId="{AC71EB5C-9906-4B28-B33C-E2BF4695FB3B}" type="sibTrans" cxnId="{1C3C4E57-B5D5-454D-B70B-A47F242315A9}">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endParaRPr lang="en-IN"/>
        </a:p>
      </dgm:t>
    </dgm:pt>
    <dgm:pt modelId="{C4B6B108-4AA5-4759-9AFF-E44B1C4FD8DF}">
      <dgm:prSet/>
      <dgm:spPr>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dgm:spPr>
      <dgm:t>
        <a:bodyPr/>
        <a:lstStyle/>
        <a:p>
          <a:r>
            <a:rPr lang="en-IN" dirty="0"/>
            <a:t>OVELAYING THE EXTRACTED ROAD ON ORIGINAL IMAGE</a:t>
          </a:r>
        </a:p>
      </dgm:t>
    </dgm:pt>
    <dgm:pt modelId="{1E00A410-64CD-4601-9749-23D890C1694F}" type="parTrans" cxnId="{65D82344-4F05-4027-B1BD-41E890D198D2}">
      <dgm:prSet/>
      <dgm:spPr/>
      <dgm:t>
        <a:bodyPr/>
        <a:lstStyle/>
        <a:p>
          <a:endParaRPr lang="en-IN"/>
        </a:p>
      </dgm:t>
    </dgm:pt>
    <dgm:pt modelId="{DE0E7FA7-A1F7-4D89-8151-5CEAD35D8C4D}" type="sibTrans" cxnId="{65D82344-4F05-4027-B1BD-41E890D198D2}">
      <dgm:prSet/>
      <dgm:spPr/>
      <dgm:t>
        <a:bodyPr/>
        <a:lstStyle/>
        <a:p>
          <a:endParaRPr lang="en-IN"/>
        </a:p>
      </dgm:t>
    </dgm:pt>
    <dgm:pt modelId="{772669E3-D202-4525-A105-D347C01E058F}" type="pres">
      <dgm:prSet presAssocID="{C00A0F62-68DF-4FF6-BFC8-6B0A066F3CB5}" presName="diagram" presStyleCnt="0">
        <dgm:presLayoutVars>
          <dgm:dir/>
          <dgm:resizeHandles val="exact"/>
        </dgm:presLayoutVars>
      </dgm:prSet>
      <dgm:spPr/>
    </dgm:pt>
    <dgm:pt modelId="{88D5BEF6-CF01-43FF-82E9-D72FFCEA70F0}" type="pres">
      <dgm:prSet presAssocID="{723BC779-CBF7-46CD-BC5E-D084AE73C698}" presName="node" presStyleLbl="node1" presStyleIdx="0" presStyleCnt="8">
        <dgm:presLayoutVars>
          <dgm:bulletEnabled val="1"/>
        </dgm:presLayoutVars>
      </dgm:prSet>
      <dgm:spPr/>
    </dgm:pt>
    <dgm:pt modelId="{F90C43B6-EC57-4234-80B5-CC0582F327A8}" type="pres">
      <dgm:prSet presAssocID="{31B219B1-87D4-4D74-9ADA-5BC47E8E3887}" presName="sibTrans" presStyleLbl="sibTrans2D1" presStyleIdx="0" presStyleCnt="7"/>
      <dgm:spPr/>
    </dgm:pt>
    <dgm:pt modelId="{85845C81-3520-4BBC-9629-680C403E07F8}" type="pres">
      <dgm:prSet presAssocID="{31B219B1-87D4-4D74-9ADA-5BC47E8E3887}" presName="connectorText" presStyleLbl="sibTrans2D1" presStyleIdx="0" presStyleCnt="7"/>
      <dgm:spPr/>
    </dgm:pt>
    <dgm:pt modelId="{1ACE00DB-18BC-40D7-A106-E0676A997321}" type="pres">
      <dgm:prSet presAssocID="{711C3259-0D5F-42C3-8FF8-B403BE651450}" presName="node" presStyleLbl="node1" presStyleIdx="1" presStyleCnt="8">
        <dgm:presLayoutVars>
          <dgm:bulletEnabled val="1"/>
        </dgm:presLayoutVars>
      </dgm:prSet>
      <dgm:spPr/>
    </dgm:pt>
    <dgm:pt modelId="{7FD25D77-19D0-4A6B-972C-08AE2DDC4C30}" type="pres">
      <dgm:prSet presAssocID="{CC6EEDB6-9920-47D4-A17C-7450504763EF}" presName="sibTrans" presStyleLbl="sibTrans2D1" presStyleIdx="1" presStyleCnt="7"/>
      <dgm:spPr/>
    </dgm:pt>
    <dgm:pt modelId="{CA76A11C-6E19-4D8E-83C3-C5608BECD560}" type="pres">
      <dgm:prSet presAssocID="{CC6EEDB6-9920-47D4-A17C-7450504763EF}" presName="connectorText" presStyleLbl="sibTrans2D1" presStyleIdx="1" presStyleCnt="7"/>
      <dgm:spPr/>
    </dgm:pt>
    <dgm:pt modelId="{B91E9E46-A17C-42F1-BBB6-E14CA877844A}" type="pres">
      <dgm:prSet presAssocID="{570E34AD-5055-4B1D-B43E-05F7C99060F9}" presName="node" presStyleLbl="node1" presStyleIdx="2" presStyleCnt="8">
        <dgm:presLayoutVars>
          <dgm:bulletEnabled val="1"/>
        </dgm:presLayoutVars>
      </dgm:prSet>
      <dgm:spPr/>
    </dgm:pt>
    <dgm:pt modelId="{166607B1-1800-4E25-98A0-E4459CE3DB90}" type="pres">
      <dgm:prSet presAssocID="{9C3289A3-7AC0-42FA-86EE-3A24AE1B0894}" presName="sibTrans" presStyleLbl="sibTrans2D1" presStyleIdx="2" presStyleCnt="7"/>
      <dgm:spPr/>
    </dgm:pt>
    <dgm:pt modelId="{756E664F-FB6C-47A9-956C-479A07C6B3C3}" type="pres">
      <dgm:prSet presAssocID="{9C3289A3-7AC0-42FA-86EE-3A24AE1B0894}" presName="connectorText" presStyleLbl="sibTrans2D1" presStyleIdx="2" presStyleCnt="7"/>
      <dgm:spPr/>
    </dgm:pt>
    <dgm:pt modelId="{CB681257-80D0-4851-8DFE-C6A8F3DA211B}" type="pres">
      <dgm:prSet presAssocID="{5C33880E-BC16-47B7-88D5-CDA9162AB197}" presName="node" presStyleLbl="node1" presStyleIdx="3" presStyleCnt="8">
        <dgm:presLayoutVars>
          <dgm:bulletEnabled val="1"/>
        </dgm:presLayoutVars>
      </dgm:prSet>
      <dgm:spPr/>
    </dgm:pt>
    <dgm:pt modelId="{ACD33959-D1D3-4DA2-8488-23FC640F31D6}" type="pres">
      <dgm:prSet presAssocID="{CD94F5F6-3425-46C7-9039-943FA81BF693}" presName="sibTrans" presStyleLbl="sibTrans2D1" presStyleIdx="3" presStyleCnt="7"/>
      <dgm:spPr/>
    </dgm:pt>
    <dgm:pt modelId="{5409A810-FB99-4469-9246-DA619C8340CE}" type="pres">
      <dgm:prSet presAssocID="{CD94F5F6-3425-46C7-9039-943FA81BF693}" presName="connectorText" presStyleLbl="sibTrans2D1" presStyleIdx="3" presStyleCnt="7"/>
      <dgm:spPr/>
    </dgm:pt>
    <dgm:pt modelId="{4905A8BA-D3D9-4D7B-A06D-5BD813F107FF}" type="pres">
      <dgm:prSet presAssocID="{F7C4104A-095A-487E-BA8E-D76A0146EC9B}" presName="node" presStyleLbl="node1" presStyleIdx="4" presStyleCnt="8" custLinFactNeighborX="460" custLinFactNeighborY="768">
        <dgm:presLayoutVars>
          <dgm:bulletEnabled val="1"/>
        </dgm:presLayoutVars>
      </dgm:prSet>
      <dgm:spPr/>
    </dgm:pt>
    <dgm:pt modelId="{F645312D-C8DF-4EEE-AD88-44D6DBAD5FA3}" type="pres">
      <dgm:prSet presAssocID="{AFDC9342-9F1D-437A-BDDD-0E17A5B100C2}" presName="sibTrans" presStyleLbl="sibTrans2D1" presStyleIdx="4" presStyleCnt="7"/>
      <dgm:spPr/>
    </dgm:pt>
    <dgm:pt modelId="{B61EEBC0-06A3-4A14-8F73-AAA515F0E0A5}" type="pres">
      <dgm:prSet presAssocID="{AFDC9342-9F1D-437A-BDDD-0E17A5B100C2}" presName="connectorText" presStyleLbl="sibTrans2D1" presStyleIdx="4" presStyleCnt="7"/>
      <dgm:spPr/>
    </dgm:pt>
    <dgm:pt modelId="{6A27670D-8259-4D62-97B5-5946A45E24A9}" type="pres">
      <dgm:prSet presAssocID="{511CAB50-9107-486F-872B-EA1E91CED273}" presName="node" presStyleLbl="node1" presStyleIdx="5" presStyleCnt="8">
        <dgm:presLayoutVars>
          <dgm:bulletEnabled val="1"/>
        </dgm:presLayoutVars>
      </dgm:prSet>
      <dgm:spPr/>
    </dgm:pt>
    <dgm:pt modelId="{AD238B23-75B5-4D06-98F1-4D1D8A83B214}" type="pres">
      <dgm:prSet presAssocID="{82B93303-77F0-418F-8989-F72780C2AC2B}" presName="sibTrans" presStyleLbl="sibTrans2D1" presStyleIdx="5" presStyleCnt="7"/>
      <dgm:spPr/>
    </dgm:pt>
    <dgm:pt modelId="{B8C36E50-E7BF-4274-8D8F-541880EEC22B}" type="pres">
      <dgm:prSet presAssocID="{82B93303-77F0-418F-8989-F72780C2AC2B}" presName="connectorText" presStyleLbl="sibTrans2D1" presStyleIdx="5" presStyleCnt="7"/>
      <dgm:spPr/>
    </dgm:pt>
    <dgm:pt modelId="{D6180D62-8AB6-453E-9574-0457F5C4C3BA}" type="pres">
      <dgm:prSet presAssocID="{49BFCB74-70FC-44B3-A0FC-72B8C17349EE}" presName="node" presStyleLbl="node1" presStyleIdx="6" presStyleCnt="8">
        <dgm:presLayoutVars>
          <dgm:bulletEnabled val="1"/>
        </dgm:presLayoutVars>
      </dgm:prSet>
      <dgm:spPr/>
    </dgm:pt>
    <dgm:pt modelId="{F1B8D76F-3592-49AE-9961-7D47CDE999E2}" type="pres">
      <dgm:prSet presAssocID="{AC71EB5C-9906-4B28-B33C-E2BF4695FB3B}" presName="sibTrans" presStyleLbl="sibTrans2D1" presStyleIdx="6" presStyleCnt="7"/>
      <dgm:spPr/>
    </dgm:pt>
    <dgm:pt modelId="{1CC2D3FC-EA3C-48B5-8266-07C5AF8AFC6B}" type="pres">
      <dgm:prSet presAssocID="{AC71EB5C-9906-4B28-B33C-E2BF4695FB3B}" presName="connectorText" presStyleLbl="sibTrans2D1" presStyleIdx="6" presStyleCnt="7"/>
      <dgm:spPr/>
    </dgm:pt>
    <dgm:pt modelId="{3B98060E-1188-495A-B7F1-4862710F41C8}" type="pres">
      <dgm:prSet presAssocID="{C4B6B108-4AA5-4759-9AFF-E44B1C4FD8DF}" presName="node" presStyleLbl="node1" presStyleIdx="7" presStyleCnt="8">
        <dgm:presLayoutVars>
          <dgm:bulletEnabled val="1"/>
        </dgm:presLayoutVars>
      </dgm:prSet>
      <dgm:spPr/>
    </dgm:pt>
  </dgm:ptLst>
  <dgm:cxnLst>
    <dgm:cxn modelId="{50775D03-B900-4424-BC96-73F639070CF2}" type="presOf" srcId="{511CAB50-9107-486F-872B-EA1E91CED273}" destId="{6A27670D-8259-4D62-97B5-5946A45E24A9}" srcOrd="0" destOrd="0" presId="urn:microsoft.com/office/officeart/2005/8/layout/process5"/>
    <dgm:cxn modelId="{8FF07714-D62D-4DB9-9C19-B903747AF4AB}" type="presOf" srcId="{C4B6B108-4AA5-4759-9AFF-E44B1C4FD8DF}" destId="{3B98060E-1188-495A-B7F1-4862710F41C8}" srcOrd="0" destOrd="0" presId="urn:microsoft.com/office/officeart/2005/8/layout/process5"/>
    <dgm:cxn modelId="{463B661B-084C-45FA-AF7D-592F0B0D0C8B}" type="presOf" srcId="{723BC779-CBF7-46CD-BC5E-D084AE73C698}" destId="{88D5BEF6-CF01-43FF-82E9-D72FFCEA70F0}" srcOrd="0" destOrd="0" presId="urn:microsoft.com/office/officeart/2005/8/layout/process5"/>
    <dgm:cxn modelId="{1AAD0E29-7D3C-42F4-B022-AB83C2B083A3}" type="presOf" srcId="{570E34AD-5055-4B1D-B43E-05F7C99060F9}" destId="{B91E9E46-A17C-42F1-BBB6-E14CA877844A}" srcOrd="0" destOrd="0" presId="urn:microsoft.com/office/officeart/2005/8/layout/process5"/>
    <dgm:cxn modelId="{C2F2312D-50A6-4372-BAC9-580E9C6AF01A}" srcId="{C00A0F62-68DF-4FF6-BFC8-6B0A066F3CB5}" destId="{570E34AD-5055-4B1D-B43E-05F7C99060F9}" srcOrd="2" destOrd="0" parTransId="{FDB344BD-1FD2-4A48-B5AF-710199CA7606}" sibTransId="{9C3289A3-7AC0-42FA-86EE-3A24AE1B0894}"/>
    <dgm:cxn modelId="{52F52136-3B2E-4908-A1D9-3D62F1FCF829}" type="presOf" srcId="{49BFCB74-70FC-44B3-A0FC-72B8C17349EE}" destId="{D6180D62-8AB6-453E-9574-0457F5C4C3BA}" srcOrd="0" destOrd="0" presId="urn:microsoft.com/office/officeart/2005/8/layout/process5"/>
    <dgm:cxn modelId="{65D82344-4F05-4027-B1BD-41E890D198D2}" srcId="{C00A0F62-68DF-4FF6-BFC8-6B0A066F3CB5}" destId="{C4B6B108-4AA5-4759-9AFF-E44B1C4FD8DF}" srcOrd="7" destOrd="0" parTransId="{1E00A410-64CD-4601-9749-23D890C1694F}" sibTransId="{DE0E7FA7-A1F7-4D89-8151-5CEAD35D8C4D}"/>
    <dgm:cxn modelId="{3F03EB45-CA7F-4599-8014-98884934F7A6}" type="presOf" srcId="{AC71EB5C-9906-4B28-B33C-E2BF4695FB3B}" destId="{F1B8D76F-3592-49AE-9961-7D47CDE999E2}" srcOrd="0" destOrd="0" presId="urn:microsoft.com/office/officeart/2005/8/layout/process5"/>
    <dgm:cxn modelId="{AF3D4D46-F5C0-413E-85E9-8EE110C12422}" type="presOf" srcId="{82B93303-77F0-418F-8989-F72780C2AC2B}" destId="{B8C36E50-E7BF-4274-8D8F-541880EEC22B}" srcOrd="1" destOrd="0" presId="urn:microsoft.com/office/officeart/2005/8/layout/process5"/>
    <dgm:cxn modelId="{648DB948-13A7-4D90-8FF5-42E921990E57}" type="presOf" srcId="{31B219B1-87D4-4D74-9ADA-5BC47E8E3887}" destId="{85845C81-3520-4BBC-9629-680C403E07F8}" srcOrd="1" destOrd="0" presId="urn:microsoft.com/office/officeart/2005/8/layout/process5"/>
    <dgm:cxn modelId="{73CDE848-AD41-43DA-A151-DD656461E8C5}" type="presOf" srcId="{F7C4104A-095A-487E-BA8E-D76A0146EC9B}" destId="{4905A8BA-D3D9-4D7B-A06D-5BD813F107FF}" srcOrd="0" destOrd="0" presId="urn:microsoft.com/office/officeart/2005/8/layout/process5"/>
    <dgm:cxn modelId="{D40FA84C-3BCA-4CB4-88D7-A52CF8E5E398}" type="presOf" srcId="{AC71EB5C-9906-4B28-B33C-E2BF4695FB3B}" destId="{1CC2D3FC-EA3C-48B5-8266-07C5AF8AFC6B}" srcOrd="1" destOrd="0" presId="urn:microsoft.com/office/officeart/2005/8/layout/process5"/>
    <dgm:cxn modelId="{19DA3855-622A-42B4-AD3A-653F30386EF6}" type="presOf" srcId="{CC6EEDB6-9920-47D4-A17C-7450504763EF}" destId="{7FD25D77-19D0-4A6B-972C-08AE2DDC4C30}" srcOrd="0" destOrd="0" presId="urn:microsoft.com/office/officeart/2005/8/layout/process5"/>
    <dgm:cxn modelId="{71FE3B76-722C-4730-888E-299F4D900E28}" srcId="{C00A0F62-68DF-4FF6-BFC8-6B0A066F3CB5}" destId="{5C33880E-BC16-47B7-88D5-CDA9162AB197}" srcOrd="3" destOrd="0" parTransId="{E405635C-C3C4-4367-9DFA-AEF92E8EFD71}" sibTransId="{CD94F5F6-3425-46C7-9039-943FA81BF693}"/>
    <dgm:cxn modelId="{0CC1C576-7DED-405D-B568-A942DFC1F6D0}" srcId="{C00A0F62-68DF-4FF6-BFC8-6B0A066F3CB5}" destId="{723BC779-CBF7-46CD-BC5E-D084AE73C698}" srcOrd="0" destOrd="0" parTransId="{28C3502C-15C1-4E11-98F3-5845F59A6736}" sibTransId="{31B219B1-87D4-4D74-9ADA-5BC47E8E3887}"/>
    <dgm:cxn modelId="{1C3C4E57-B5D5-454D-B70B-A47F242315A9}" srcId="{C00A0F62-68DF-4FF6-BFC8-6B0A066F3CB5}" destId="{49BFCB74-70FC-44B3-A0FC-72B8C17349EE}" srcOrd="6" destOrd="0" parTransId="{75D57A16-A201-4210-BB96-4CCD09AE3F56}" sibTransId="{AC71EB5C-9906-4B28-B33C-E2BF4695FB3B}"/>
    <dgm:cxn modelId="{79B14C7E-F070-4712-9D03-2548541633B8}" type="presOf" srcId="{9C3289A3-7AC0-42FA-86EE-3A24AE1B0894}" destId="{756E664F-FB6C-47A9-956C-479A07C6B3C3}" srcOrd="1" destOrd="0" presId="urn:microsoft.com/office/officeart/2005/8/layout/process5"/>
    <dgm:cxn modelId="{6BB61384-9B8A-4F31-9FCB-D0F2447E466E}" srcId="{C00A0F62-68DF-4FF6-BFC8-6B0A066F3CB5}" destId="{711C3259-0D5F-42C3-8FF8-B403BE651450}" srcOrd="1" destOrd="0" parTransId="{E003BBE5-5D7A-4834-8F95-64369B47D305}" sibTransId="{CC6EEDB6-9920-47D4-A17C-7450504763EF}"/>
    <dgm:cxn modelId="{4DC1F599-8B45-487D-B8C1-7BB5186439F0}" srcId="{C00A0F62-68DF-4FF6-BFC8-6B0A066F3CB5}" destId="{F7C4104A-095A-487E-BA8E-D76A0146EC9B}" srcOrd="4" destOrd="0" parTransId="{F26E5363-CD1A-4E68-9FAE-FC200FB120A0}" sibTransId="{AFDC9342-9F1D-437A-BDDD-0E17A5B100C2}"/>
    <dgm:cxn modelId="{C971969C-2F36-4EC5-9877-90BE525DD762}" type="presOf" srcId="{AFDC9342-9F1D-437A-BDDD-0E17A5B100C2}" destId="{F645312D-C8DF-4EEE-AD88-44D6DBAD5FA3}" srcOrd="0" destOrd="0" presId="urn:microsoft.com/office/officeart/2005/8/layout/process5"/>
    <dgm:cxn modelId="{CA0D43A2-B31C-40D1-9FD5-B931743B8A14}" type="presOf" srcId="{CD94F5F6-3425-46C7-9039-943FA81BF693}" destId="{5409A810-FB99-4469-9246-DA619C8340CE}" srcOrd="1" destOrd="0" presId="urn:microsoft.com/office/officeart/2005/8/layout/process5"/>
    <dgm:cxn modelId="{BA5E8DA9-C521-4B0C-9465-03558EA935BE}" srcId="{C00A0F62-68DF-4FF6-BFC8-6B0A066F3CB5}" destId="{511CAB50-9107-486F-872B-EA1E91CED273}" srcOrd="5" destOrd="0" parTransId="{82219C08-81FC-4F3D-8375-73478F5D1D08}" sibTransId="{82B93303-77F0-418F-8989-F72780C2AC2B}"/>
    <dgm:cxn modelId="{C089EDB4-A016-4F40-AF13-8038EA4A9A38}" type="presOf" srcId="{9C3289A3-7AC0-42FA-86EE-3A24AE1B0894}" destId="{166607B1-1800-4E25-98A0-E4459CE3DB90}" srcOrd="0" destOrd="0" presId="urn:microsoft.com/office/officeart/2005/8/layout/process5"/>
    <dgm:cxn modelId="{C2D202BC-7A1C-4AE2-B7BD-A7868B2449D2}" type="presOf" srcId="{CD94F5F6-3425-46C7-9039-943FA81BF693}" destId="{ACD33959-D1D3-4DA2-8488-23FC640F31D6}" srcOrd="0" destOrd="0" presId="urn:microsoft.com/office/officeart/2005/8/layout/process5"/>
    <dgm:cxn modelId="{47F6A9C4-DD45-469A-83B1-6BEB276FB53F}" type="presOf" srcId="{82B93303-77F0-418F-8989-F72780C2AC2B}" destId="{AD238B23-75B5-4D06-98F1-4D1D8A83B214}" srcOrd="0" destOrd="0" presId="urn:microsoft.com/office/officeart/2005/8/layout/process5"/>
    <dgm:cxn modelId="{44B4FFCF-F9B1-41F7-BCEC-A143D8D67D25}" type="presOf" srcId="{C00A0F62-68DF-4FF6-BFC8-6B0A066F3CB5}" destId="{772669E3-D202-4525-A105-D347C01E058F}" srcOrd="0" destOrd="0" presId="urn:microsoft.com/office/officeart/2005/8/layout/process5"/>
    <dgm:cxn modelId="{BFA9BBDB-3076-45DA-A3BD-72690E5756F9}" type="presOf" srcId="{5C33880E-BC16-47B7-88D5-CDA9162AB197}" destId="{CB681257-80D0-4851-8DFE-C6A8F3DA211B}" srcOrd="0" destOrd="0" presId="urn:microsoft.com/office/officeart/2005/8/layout/process5"/>
    <dgm:cxn modelId="{CB345DDF-AB4B-4701-BCA5-6F91D28A1DA1}" type="presOf" srcId="{711C3259-0D5F-42C3-8FF8-B403BE651450}" destId="{1ACE00DB-18BC-40D7-A106-E0676A997321}" srcOrd="0" destOrd="0" presId="urn:microsoft.com/office/officeart/2005/8/layout/process5"/>
    <dgm:cxn modelId="{FBAF1AF1-4530-4691-AB8B-CB4F24C6F74B}" type="presOf" srcId="{AFDC9342-9F1D-437A-BDDD-0E17A5B100C2}" destId="{B61EEBC0-06A3-4A14-8F73-AAA515F0E0A5}" srcOrd="1" destOrd="0" presId="urn:microsoft.com/office/officeart/2005/8/layout/process5"/>
    <dgm:cxn modelId="{4BB4B8F5-BCF0-4D88-90F9-7AC504C706EF}" type="presOf" srcId="{31B219B1-87D4-4D74-9ADA-5BC47E8E3887}" destId="{F90C43B6-EC57-4234-80B5-CC0582F327A8}" srcOrd="0" destOrd="0" presId="urn:microsoft.com/office/officeart/2005/8/layout/process5"/>
    <dgm:cxn modelId="{2CDE7EF6-BFED-4F12-A537-38F87C032ECB}" type="presOf" srcId="{CC6EEDB6-9920-47D4-A17C-7450504763EF}" destId="{CA76A11C-6E19-4D8E-83C3-C5608BECD560}" srcOrd="1" destOrd="0" presId="urn:microsoft.com/office/officeart/2005/8/layout/process5"/>
    <dgm:cxn modelId="{6D654F58-CB99-4818-97E3-8D665643DA77}" type="presParOf" srcId="{772669E3-D202-4525-A105-D347C01E058F}" destId="{88D5BEF6-CF01-43FF-82E9-D72FFCEA70F0}" srcOrd="0" destOrd="0" presId="urn:microsoft.com/office/officeart/2005/8/layout/process5"/>
    <dgm:cxn modelId="{2613B537-7CE9-4310-B6A0-834DE4E0F4A1}" type="presParOf" srcId="{772669E3-D202-4525-A105-D347C01E058F}" destId="{F90C43B6-EC57-4234-80B5-CC0582F327A8}" srcOrd="1" destOrd="0" presId="urn:microsoft.com/office/officeart/2005/8/layout/process5"/>
    <dgm:cxn modelId="{30F1575E-769B-4FB3-8734-B5267503ED6B}" type="presParOf" srcId="{F90C43B6-EC57-4234-80B5-CC0582F327A8}" destId="{85845C81-3520-4BBC-9629-680C403E07F8}" srcOrd="0" destOrd="0" presId="urn:microsoft.com/office/officeart/2005/8/layout/process5"/>
    <dgm:cxn modelId="{958CD2CE-7DC8-4FFF-9990-2C07B17DF6BA}" type="presParOf" srcId="{772669E3-D202-4525-A105-D347C01E058F}" destId="{1ACE00DB-18BC-40D7-A106-E0676A997321}" srcOrd="2" destOrd="0" presId="urn:microsoft.com/office/officeart/2005/8/layout/process5"/>
    <dgm:cxn modelId="{E459A596-1407-438A-B880-442F85759425}" type="presParOf" srcId="{772669E3-D202-4525-A105-D347C01E058F}" destId="{7FD25D77-19D0-4A6B-972C-08AE2DDC4C30}" srcOrd="3" destOrd="0" presId="urn:microsoft.com/office/officeart/2005/8/layout/process5"/>
    <dgm:cxn modelId="{3F85DFAC-CF7C-4E7F-BC8C-D45516EAE5CA}" type="presParOf" srcId="{7FD25D77-19D0-4A6B-972C-08AE2DDC4C30}" destId="{CA76A11C-6E19-4D8E-83C3-C5608BECD560}" srcOrd="0" destOrd="0" presId="urn:microsoft.com/office/officeart/2005/8/layout/process5"/>
    <dgm:cxn modelId="{6BC27673-F187-47E7-99CB-3776F6ACB83A}" type="presParOf" srcId="{772669E3-D202-4525-A105-D347C01E058F}" destId="{B91E9E46-A17C-42F1-BBB6-E14CA877844A}" srcOrd="4" destOrd="0" presId="urn:microsoft.com/office/officeart/2005/8/layout/process5"/>
    <dgm:cxn modelId="{F6517B45-AB9D-4D91-A734-B883372CB7D6}" type="presParOf" srcId="{772669E3-D202-4525-A105-D347C01E058F}" destId="{166607B1-1800-4E25-98A0-E4459CE3DB90}" srcOrd="5" destOrd="0" presId="urn:microsoft.com/office/officeart/2005/8/layout/process5"/>
    <dgm:cxn modelId="{FFF68430-D3DA-445A-9028-FAC5934D3130}" type="presParOf" srcId="{166607B1-1800-4E25-98A0-E4459CE3DB90}" destId="{756E664F-FB6C-47A9-956C-479A07C6B3C3}" srcOrd="0" destOrd="0" presId="urn:microsoft.com/office/officeart/2005/8/layout/process5"/>
    <dgm:cxn modelId="{678057E8-B61C-44FC-9502-94333C337497}" type="presParOf" srcId="{772669E3-D202-4525-A105-D347C01E058F}" destId="{CB681257-80D0-4851-8DFE-C6A8F3DA211B}" srcOrd="6" destOrd="0" presId="urn:microsoft.com/office/officeart/2005/8/layout/process5"/>
    <dgm:cxn modelId="{569AF52D-6658-49A0-8224-0F7339C30436}" type="presParOf" srcId="{772669E3-D202-4525-A105-D347C01E058F}" destId="{ACD33959-D1D3-4DA2-8488-23FC640F31D6}" srcOrd="7" destOrd="0" presId="urn:microsoft.com/office/officeart/2005/8/layout/process5"/>
    <dgm:cxn modelId="{FDB8C38B-A575-40AE-8C22-E88ADDD79F4A}" type="presParOf" srcId="{ACD33959-D1D3-4DA2-8488-23FC640F31D6}" destId="{5409A810-FB99-4469-9246-DA619C8340CE}" srcOrd="0" destOrd="0" presId="urn:microsoft.com/office/officeart/2005/8/layout/process5"/>
    <dgm:cxn modelId="{7AB072E5-C962-4807-9BD3-D0176134249A}" type="presParOf" srcId="{772669E3-D202-4525-A105-D347C01E058F}" destId="{4905A8BA-D3D9-4D7B-A06D-5BD813F107FF}" srcOrd="8" destOrd="0" presId="urn:microsoft.com/office/officeart/2005/8/layout/process5"/>
    <dgm:cxn modelId="{1CAC40E7-5A45-4A28-9650-5EB791001B30}" type="presParOf" srcId="{772669E3-D202-4525-A105-D347C01E058F}" destId="{F645312D-C8DF-4EEE-AD88-44D6DBAD5FA3}" srcOrd="9" destOrd="0" presId="urn:microsoft.com/office/officeart/2005/8/layout/process5"/>
    <dgm:cxn modelId="{F3F7F0CE-FCAB-48A1-9A8F-824BFC0A6B07}" type="presParOf" srcId="{F645312D-C8DF-4EEE-AD88-44D6DBAD5FA3}" destId="{B61EEBC0-06A3-4A14-8F73-AAA515F0E0A5}" srcOrd="0" destOrd="0" presId="urn:microsoft.com/office/officeart/2005/8/layout/process5"/>
    <dgm:cxn modelId="{E21C0427-7CAA-4C0E-BD56-5AA862FE2E53}" type="presParOf" srcId="{772669E3-D202-4525-A105-D347C01E058F}" destId="{6A27670D-8259-4D62-97B5-5946A45E24A9}" srcOrd="10" destOrd="0" presId="urn:microsoft.com/office/officeart/2005/8/layout/process5"/>
    <dgm:cxn modelId="{3D9A0DB8-E010-42AB-9173-B52A00EFEADA}" type="presParOf" srcId="{772669E3-D202-4525-A105-D347C01E058F}" destId="{AD238B23-75B5-4D06-98F1-4D1D8A83B214}" srcOrd="11" destOrd="0" presId="urn:microsoft.com/office/officeart/2005/8/layout/process5"/>
    <dgm:cxn modelId="{81D635FB-C375-4E76-BF32-ECEA14AD086A}" type="presParOf" srcId="{AD238B23-75B5-4D06-98F1-4D1D8A83B214}" destId="{B8C36E50-E7BF-4274-8D8F-541880EEC22B}" srcOrd="0" destOrd="0" presId="urn:microsoft.com/office/officeart/2005/8/layout/process5"/>
    <dgm:cxn modelId="{01883E6F-6D9A-4FD4-9035-E20EE03257DE}" type="presParOf" srcId="{772669E3-D202-4525-A105-D347C01E058F}" destId="{D6180D62-8AB6-453E-9574-0457F5C4C3BA}" srcOrd="12" destOrd="0" presId="urn:microsoft.com/office/officeart/2005/8/layout/process5"/>
    <dgm:cxn modelId="{E4C1E075-4CBC-49BB-A1A8-2B7F363AA1BB}" type="presParOf" srcId="{772669E3-D202-4525-A105-D347C01E058F}" destId="{F1B8D76F-3592-49AE-9961-7D47CDE999E2}" srcOrd="13" destOrd="0" presId="urn:microsoft.com/office/officeart/2005/8/layout/process5"/>
    <dgm:cxn modelId="{CB6D3667-6399-4150-B430-3DDCB0DB4CC0}" type="presParOf" srcId="{F1B8D76F-3592-49AE-9961-7D47CDE999E2}" destId="{1CC2D3FC-EA3C-48B5-8266-07C5AF8AFC6B}" srcOrd="0" destOrd="0" presId="urn:microsoft.com/office/officeart/2005/8/layout/process5"/>
    <dgm:cxn modelId="{4CEC4014-7BCA-4284-99AA-060677CFDB4A}" type="presParOf" srcId="{772669E3-D202-4525-A105-D347C01E058F}" destId="{3B98060E-1188-495A-B7F1-4862710F41C8}" srcOrd="14"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6832CE-5B90-46E5-995C-210B0E2BBC74}">
      <dsp:nvSpPr>
        <dsp:cNvPr id="0" name=""/>
        <dsp:cNvSpPr/>
      </dsp:nvSpPr>
      <dsp:spPr>
        <a:xfrm>
          <a:off x="1605375" y="0"/>
          <a:ext cx="5027799" cy="5027799"/>
        </a:xfrm>
        <a:prstGeom prst="triangl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2F17608-05EA-4901-8DAA-5C9AA4030EFF}">
      <dsp:nvSpPr>
        <dsp:cNvPr id="0" name=""/>
        <dsp:cNvSpPr/>
      </dsp:nvSpPr>
      <dsp:spPr>
        <a:xfrm>
          <a:off x="4119275" y="505756"/>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INTRODUCTION</a:t>
          </a:r>
        </a:p>
      </dsp:txBody>
      <dsp:txXfrm>
        <a:off x="4135118" y="521599"/>
        <a:ext cx="3236384" cy="292862"/>
      </dsp:txXfrm>
    </dsp:sp>
    <dsp:sp modelId="{A9AD2443-B6C9-40BE-A016-42223546AF1A}">
      <dsp:nvSpPr>
        <dsp:cNvPr id="0" name=""/>
        <dsp:cNvSpPr/>
      </dsp:nvSpPr>
      <dsp:spPr>
        <a:xfrm>
          <a:off x="4119275" y="870873"/>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MOTIVATION</a:t>
          </a:r>
        </a:p>
      </dsp:txBody>
      <dsp:txXfrm>
        <a:off x="4135118" y="886716"/>
        <a:ext cx="3236384" cy="292862"/>
      </dsp:txXfrm>
    </dsp:sp>
    <dsp:sp modelId="{D88C3733-DD16-45B1-967F-4B4F9FCC9DAF}">
      <dsp:nvSpPr>
        <dsp:cNvPr id="0" name=""/>
        <dsp:cNvSpPr/>
      </dsp:nvSpPr>
      <dsp:spPr>
        <a:xfrm>
          <a:off x="4119275" y="1235990"/>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PROBLEM STATEMENT</a:t>
          </a:r>
        </a:p>
      </dsp:txBody>
      <dsp:txXfrm>
        <a:off x="4135118" y="1251833"/>
        <a:ext cx="3236384" cy="292862"/>
      </dsp:txXfrm>
    </dsp:sp>
    <dsp:sp modelId="{6DC3EC4A-8838-44B6-9BB6-C7092C0B13A8}">
      <dsp:nvSpPr>
        <dsp:cNvPr id="0" name=""/>
        <dsp:cNvSpPr/>
      </dsp:nvSpPr>
      <dsp:spPr>
        <a:xfrm>
          <a:off x="4119275" y="1601107"/>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POSSIBLE DIFFICULTIES</a:t>
          </a:r>
        </a:p>
      </dsp:txBody>
      <dsp:txXfrm>
        <a:off x="4135118" y="1616950"/>
        <a:ext cx="3236384" cy="292862"/>
      </dsp:txXfrm>
    </dsp:sp>
    <dsp:sp modelId="{3B91BF8F-B856-4B37-8696-5EF001252C03}">
      <dsp:nvSpPr>
        <dsp:cNvPr id="0" name=""/>
        <dsp:cNvSpPr/>
      </dsp:nvSpPr>
      <dsp:spPr>
        <a:xfrm>
          <a:off x="4119275" y="1966224"/>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LITERATURE SURVEY</a:t>
          </a:r>
        </a:p>
      </dsp:txBody>
      <dsp:txXfrm>
        <a:off x="4135118" y="1982067"/>
        <a:ext cx="3236384" cy="292862"/>
      </dsp:txXfrm>
    </dsp:sp>
    <dsp:sp modelId="{D71D149F-5707-435B-8CFC-B668A45199C5}">
      <dsp:nvSpPr>
        <dsp:cNvPr id="0" name=""/>
        <dsp:cNvSpPr/>
      </dsp:nvSpPr>
      <dsp:spPr>
        <a:xfrm>
          <a:off x="4119275" y="2331341"/>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METHODOLOGY</a:t>
          </a:r>
        </a:p>
      </dsp:txBody>
      <dsp:txXfrm>
        <a:off x="4135118" y="2347184"/>
        <a:ext cx="3236384" cy="292862"/>
      </dsp:txXfrm>
    </dsp:sp>
    <dsp:sp modelId="{47F50B85-484E-4FEB-9715-538BFE8C94E6}">
      <dsp:nvSpPr>
        <dsp:cNvPr id="0" name=""/>
        <dsp:cNvSpPr/>
      </dsp:nvSpPr>
      <dsp:spPr>
        <a:xfrm>
          <a:off x="4119275" y="2696458"/>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BLOCK DIAGRAM</a:t>
          </a:r>
        </a:p>
      </dsp:txBody>
      <dsp:txXfrm>
        <a:off x="4135118" y="2712301"/>
        <a:ext cx="3236384" cy="292862"/>
      </dsp:txXfrm>
    </dsp:sp>
    <dsp:sp modelId="{9132B3AD-57D4-445F-92D3-33314B14D706}">
      <dsp:nvSpPr>
        <dsp:cNvPr id="0" name=""/>
        <dsp:cNvSpPr/>
      </dsp:nvSpPr>
      <dsp:spPr>
        <a:xfrm>
          <a:off x="4119275" y="3061575"/>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APPLICATION</a:t>
          </a:r>
        </a:p>
      </dsp:txBody>
      <dsp:txXfrm>
        <a:off x="4135118" y="3077418"/>
        <a:ext cx="3236384" cy="292862"/>
      </dsp:txXfrm>
    </dsp:sp>
    <dsp:sp modelId="{A7386F2D-324B-4899-A24B-E005DCF7272E}">
      <dsp:nvSpPr>
        <dsp:cNvPr id="0" name=""/>
        <dsp:cNvSpPr/>
      </dsp:nvSpPr>
      <dsp:spPr>
        <a:xfrm>
          <a:off x="4119275" y="3426692"/>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RESULT ANALYSIS</a:t>
          </a:r>
        </a:p>
      </dsp:txBody>
      <dsp:txXfrm>
        <a:off x="4135118" y="3442535"/>
        <a:ext cx="3236384" cy="292862"/>
      </dsp:txXfrm>
    </dsp:sp>
    <dsp:sp modelId="{917F3C14-6A95-4049-B8E1-580263AD39B5}">
      <dsp:nvSpPr>
        <dsp:cNvPr id="0" name=""/>
        <dsp:cNvSpPr/>
      </dsp:nvSpPr>
      <dsp:spPr>
        <a:xfrm>
          <a:off x="4119275" y="3791809"/>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CONCLUSION</a:t>
          </a:r>
        </a:p>
      </dsp:txBody>
      <dsp:txXfrm>
        <a:off x="4135118" y="3807652"/>
        <a:ext cx="3236384" cy="292862"/>
      </dsp:txXfrm>
    </dsp:sp>
    <dsp:sp modelId="{592B84F3-E7B6-46F6-B2D8-3E2A8744A55A}">
      <dsp:nvSpPr>
        <dsp:cNvPr id="0" name=""/>
        <dsp:cNvSpPr/>
      </dsp:nvSpPr>
      <dsp:spPr>
        <a:xfrm>
          <a:off x="4119275" y="4156926"/>
          <a:ext cx="3268070" cy="324548"/>
        </a:xfrm>
        <a:prstGeom prst="roundRect">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dirty="0"/>
            <a:t>REFERENCES</a:t>
          </a:r>
        </a:p>
      </dsp:txBody>
      <dsp:txXfrm>
        <a:off x="4135118" y="4172769"/>
        <a:ext cx="3236384" cy="2928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D5BEF6-CF01-43FF-82E9-D72FFCEA70F0}">
      <dsp:nvSpPr>
        <dsp:cNvPr id="0" name=""/>
        <dsp:cNvSpPr/>
      </dsp:nvSpPr>
      <dsp:spPr>
        <a:xfrm>
          <a:off x="4452" y="381307"/>
          <a:ext cx="1946638" cy="1167983"/>
        </a:xfrm>
        <a:prstGeom prst="roundRect">
          <a:avLst>
            <a:gd name="adj" fmla="val 10000"/>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N" sz="1700" kern="1200"/>
            <a:t>SATELLITE IMAGE</a:t>
          </a:r>
          <a:endParaRPr lang="en-IN" sz="1700" kern="1200" dirty="0"/>
        </a:p>
      </dsp:txBody>
      <dsp:txXfrm>
        <a:off x="38661" y="415516"/>
        <a:ext cx="1878220" cy="1099565"/>
      </dsp:txXfrm>
    </dsp:sp>
    <dsp:sp modelId="{F90C43B6-EC57-4234-80B5-CC0582F327A8}">
      <dsp:nvSpPr>
        <dsp:cNvPr id="0" name=""/>
        <dsp:cNvSpPr/>
      </dsp:nvSpPr>
      <dsp:spPr>
        <a:xfrm>
          <a:off x="2122394" y="723916"/>
          <a:ext cx="412687" cy="482766"/>
        </a:xfrm>
        <a:prstGeom prst="rightArrow">
          <a:avLst>
            <a:gd name="adj1" fmla="val 60000"/>
            <a:gd name="adj2" fmla="val 50000"/>
          </a:avLst>
        </a:prstGeom>
        <a:gradFill rotWithShape="0">
          <a:gsLst>
            <a:gs pos="0">
              <a:schemeClr val="accent1">
                <a:tint val="60000"/>
                <a:hueOff val="0"/>
                <a:satOff val="0"/>
                <a:lumOff val="0"/>
                <a:alphaOff val="0"/>
                <a:tint val="96000"/>
                <a:lumMod val="102000"/>
              </a:schemeClr>
            </a:gs>
            <a:gs pos="100000">
              <a:schemeClr val="accent1">
                <a:tint val="60000"/>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a:off x="2122394" y="820469"/>
        <a:ext cx="288881" cy="289660"/>
      </dsp:txXfrm>
    </dsp:sp>
    <dsp:sp modelId="{1ACE00DB-18BC-40D7-A106-E0676A997321}">
      <dsp:nvSpPr>
        <dsp:cNvPr id="0" name=""/>
        <dsp:cNvSpPr/>
      </dsp:nvSpPr>
      <dsp:spPr>
        <a:xfrm>
          <a:off x="2729745" y="381307"/>
          <a:ext cx="1946638" cy="1167983"/>
        </a:xfrm>
        <a:prstGeom prst="roundRect">
          <a:avLst>
            <a:gd name="adj" fmla="val 10000"/>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N" sz="1700" kern="1200"/>
            <a:t>GRAYSCALE IMAGE</a:t>
          </a:r>
        </a:p>
      </dsp:txBody>
      <dsp:txXfrm>
        <a:off x="2763954" y="415516"/>
        <a:ext cx="1878220" cy="1099565"/>
      </dsp:txXfrm>
    </dsp:sp>
    <dsp:sp modelId="{7FD25D77-19D0-4A6B-972C-08AE2DDC4C30}">
      <dsp:nvSpPr>
        <dsp:cNvPr id="0" name=""/>
        <dsp:cNvSpPr/>
      </dsp:nvSpPr>
      <dsp:spPr>
        <a:xfrm>
          <a:off x="4847688" y="723916"/>
          <a:ext cx="412687" cy="482766"/>
        </a:xfrm>
        <a:prstGeom prst="rightArrow">
          <a:avLst>
            <a:gd name="adj1" fmla="val 60000"/>
            <a:gd name="adj2" fmla="val 50000"/>
          </a:avLst>
        </a:prstGeom>
        <a:gradFill rotWithShape="0">
          <a:gsLst>
            <a:gs pos="0">
              <a:schemeClr val="accent1">
                <a:tint val="60000"/>
                <a:hueOff val="0"/>
                <a:satOff val="0"/>
                <a:lumOff val="0"/>
                <a:alphaOff val="0"/>
                <a:tint val="96000"/>
                <a:lumMod val="102000"/>
              </a:schemeClr>
            </a:gs>
            <a:gs pos="100000">
              <a:schemeClr val="accent1">
                <a:tint val="60000"/>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a:off x="4847688" y="820469"/>
        <a:ext cx="288881" cy="289660"/>
      </dsp:txXfrm>
    </dsp:sp>
    <dsp:sp modelId="{B91E9E46-A17C-42F1-BBB6-E14CA877844A}">
      <dsp:nvSpPr>
        <dsp:cNvPr id="0" name=""/>
        <dsp:cNvSpPr/>
      </dsp:nvSpPr>
      <dsp:spPr>
        <a:xfrm>
          <a:off x="5455039" y="381307"/>
          <a:ext cx="1946638" cy="1167983"/>
        </a:xfrm>
        <a:prstGeom prst="roundRect">
          <a:avLst>
            <a:gd name="adj" fmla="val 10000"/>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N" sz="1700" kern="1200"/>
            <a:t>ADJUSTED IMAGE</a:t>
          </a:r>
        </a:p>
      </dsp:txBody>
      <dsp:txXfrm>
        <a:off x="5489248" y="415516"/>
        <a:ext cx="1878220" cy="1099565"/>
      </dsp:txXfrm>
    </dsp:sp>
    <dsp:sp modelId="{166607B1-1800-4E25-98A0-E4459CE3DB90}">
      <dsp:nvSpPr>
        <dsp:cNvPr id="0" name=""/>
        <dsp:cNvSpPr/>
      </dsp:nvSpPr>
      <dsp:spPr>
        <a:xfrm>
          <a:off x="7572982" y="723916"/>
          <a:ext cx="412687" cy="482766"/>
        </a:xfrm>
        <a:prstGeom prst="rightArrow">
          <a:avLst>
            <a:gd name="adj1" fmla="val 60000"/>
            <a:gd name="adj2" fmla="val 50000"/>
          </a:avLst>
        </a:prstGeom>
        <a:gradFill rotWithShape="0">
          <a:gsLst>
            <a:gs pos="0">
              <a:schemeClr val="accent1">
                <a:tint val="60000"/>
                <a:hueOff val="0"/>
                <a:satOff val="0"/>
                <a:lumOff val="0"/>
                <a:alphaOff val="0"/>
                <a:tint val="96000"/>
                <a:lumMod val="102000"/>
              </a:schemeClr>
            </a:gs>
            <a:gs pos="100000">
              <a:schemeClr val="accent1">
                <a:tint val="60000"/>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a:off x="7572982" y="820469"/>
        <a:ext cx="288881" cy="289660"/>
      </dsp:txXfrm>
    </dsp:sp>
    <dsp:sp modelId="{CB681257-80D0-4851-8DFE-C6A8F3DA211B}">
      <dsp:nvSpPr>
        <dsp:cNvPr id="0" name=""/>
        <dsp:cNvSpPr/>
      </dsp:nvSpPr>
      <dsp:spPr>
        <a:xfrm>
          <a:off x="8180333" y="381307"/>
          <a:ext cx="1946638" cy="1167983"/>
        </a:xfrm>
        <a:prstGeom prst="roundRect">
          <a:avLst>
            <a:gd name="adj" fmla="val 10000"/>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N" sz="1700" kern="1200" dirty="0"/>
            <a:t>BINARY IMAGE</a:t>
          </a:r>
        </a:p>
      </dsp:txBody>
      <dsp:txXfrm>
        <a:off x="8214542" y="415516"/>
        <a:ext cx="1878220" cy="1099565"/>
      </dsp:txXfrm>
    </dsp:sp>
    <dsp:sp modelId="{ACD33959-D1D3-4DA2-8488-23FC640F31D6}">
      <dsp:nvSpPr>
        <dsp:cNvPr id="0" name=""/>
        <dsp:cNvSpPr/>
      </dsp:nvSpPr>
      <dsp:spPr>
        <a:xfrm rot="5392173">
          <a:off x="8947130" y="1689906"/>
          <a:ext cx="417442" cy="482766"/>
        </a:xfrm>
        <a:prstGeom prst="rightArrow">
          <a:avLst>
            <a:gd name="adj1" fmla="val 60000"/>
            <a:gd name="adj2" fmla="val 50000"/>
          </a:avLst>
        </a:prstGeom>
        <a:gradFill rotWithShape="0">
          <a:gsLst>
            <a:gs pos="0">
              <a:schemeClr val="accent1">
                <a:tint val="60000"/>
                <a:hueOff val="0"/>
                <a:satOff val="0"/>
                <a:lumOff val="0"/>
                <a:alphaOff val="0"/>
                <a:tint val="96000"/>
                <a:lumMod val="102000"/>
              </a:schemeClr>
            </a:gs>
            <a:gs pos="100000">
              <a:schemeClr val="accent1">
                <a:tint val="60000"/>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rot="-5400000">
        <a:off x="9010878" y="1722569"/>
        <a:ext cx="289660" cy="292209"/>
      </dsp:txXfrm>
    </dsp:sp>
    <dsp:sp modelId="{4905A8BA-D3D9-4D7B-A06D-5BD813F107FF}">
      <dsp:nvSpPr>
        <dsp:cNvPr id="0" name=""/>
        <dsp:cNvSpPr/>
      </dsp:nvSpPr>
      <dsp:spPr>
        <a:xfrm>
          <a:off x="8184785" y="2336916"/>
          <a:ext cx="1946638" cy="1167983"/>
        </a:xfrm>
        <a:prstGeom prst="roundRect">
          <a:avLst>
            <a:gd name="adj" fmla="val 10000"/>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N" sz="1700" kern="1200" dirty="0"/>
            <a:t>MEDIAN FILTERIZATION</a:t>
          </a:r>
        </a:p>
      </dsp:txBody>
      <dsp:txXfrm>
        <a:off x="8218994" y="2371125"/>
        <a:ext cx="1878220" cy="1099565"/>
      </dsp:txXfrm>
    </dsp:sp>
    <dsp:sp modelId="{F645312D-C8DF-4EEE-AD88-44D6DBAD5FA3}">
      <dsp:nvSpPr>
        <dsp:cNvPr id="0" name=""/>
        <dsp:cNvSpPr/>
      </dsp:nvSpPr>
      <dsp:spPr>
        <a:xfrm rot="10811297">
          <a:off x="7597453" y="2675078"/>
          <a:ext cx="415049" cy="482766"/>
        </a:xfrm>
        <a:prstGeom prst="rightArrow">
          <a:avLst>
            <a:gd name="adj1" fmla="val 60000"/>
            <a:gd name="adj2" fmla="val 50000"/>
          </a:avLst>
        </a:prstGeom>
        <a:gradFill rotWithShape="0">
          <a:gsLst>
            <a:gs pos="0">
              <a:schemeClr val="accent1">
                <a:tint val="60000"/>
                <a:hueOff val="0"/>
                <a:satOff val="0"/>
                <a:lumOff val="0"/>
                <a:alphaOff val="0"/>
                <a:tint val="96000"/>
                <a:lumMod val="102000"/>
              </a:schemeClr>
            </a:gs>
            <a:gs pos="100000">
              <a:schemeClr val="accent1">
                <a:tint val="60000"/>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rot="10800000">
        <a:off x="7721968" y="2771836"/>
        <a:ext cx="290534" cy="289660"/>
      </dsp:txXfrm>
    </dsp:sp>
    <dsp:sp modelId="{6A27670D-8259-4D62-97B5-5946A45E24A9}">
      <dsp:nvSpPr>
        <dsp:cNvPr id="0" name=""/>
        <dsp:cNvSpPr/>
      </dsp:nvSpPr>
      <dsp:spPr>
        <a:xfrm>
          <a:off x="5455039" y="2327946"/>
          <a:ext cx="1946638" cy="1167983"/>
        </a:xfrm>
        <a:prstGeom prst="roundRect">
          <a:avLst>
            <a:gd name="adj" fmla="val 10000"/>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N" sz="1700" kern="1200"/>
            <a:t>MORPHOLOGICAL PROCESSING</a:t>
          </a:r>
        </a:p>
      </dsp:txBody>
      <dsp:txXfrm>
        <a:off x="5489248" y="2362155"/>
        <a:ext cx="1878220" cy="1099565"/>
      </dsp:txXfrm>
    </dsp:sp>
    <dsp:sp modelId="{AD238B23-75B5-4D06-98F1-4D1D8A83B214}">
      <dsp:nvSpPr>
        <dsp:cNvPr id="0" name=""/>
        <dsp:cNvSpPr/>
      </dsp:nvSpPr>
      <dsp:spPr>
        <a:xfrm rot="10800000">
          <a:off x="4871048" y="2670554"/>
          <a:ext cx="412687" cy="482766"/>
        </a:xfrm>
        <a:prstGeom prst="rightArrow">
          <a:avLst>
            <a:gd name="adj1" fmla="val 60000"/>
            <a:gd name="adj2" fmla="val 50000"/>
          </a:avLst>
        </a:prstGeom>
        <a:gradFill rotWithShape="0">
          <a:gsLst>
            <a:gs pos="0">
              <a:schemeClr val="accent1">
                <a:tint val="60000"/>
                <a:hueOff val="0"/>
                <a:satOff val="0"/>
                <a:lumOff val="0"/>
                <a:alphaOff val="0"/>
                <a:tint val="96000"/>
                <a:lumMod val="102000"/>
              </a:schemeClr>
            </a:gs>
            <a:gs pos="100000">
              <a:schemeClr val="accent1">
                <a:tint val="60000"/>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rot="10800000">
        <a:off x="4994854" y="2767107"/>
        <a:ext cx="288881" cy="289660"/>
      </dsp:txXfrm>
    </dsp:sp>
    <dsp:sp modelId="{D6180D62-8AB6-453E-9574-0457F5C4C3BA}">
      <dsp:nvSpPr>
        <dsp:cNvPr id="0" name=""/>
        <dsp:cNvSpPr/>
      </dsp:nvSpPr>
      <dsp:spPr>
        <a:xfrm>
          <a:off x="2729745" y="2327946"/>
          <a:ext cx="1946638" cy="1167983"/>
        </a:xfrm>
        <a:prstGeom prst="roundRect">
          <a:avLst>
            <a:gd name="adj" fmla="val 10000"/>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N" sz="1700" kern="1200"/>
            <a:t>EDGE DETECTION</a:t>
          </a:r>
        </a:p>
      </dsp:txBody>
      <dsp:txXfrm>
        <a:off x="2763954" y="2362155"/>
        <a:ext cx="1878220" cy="1099565"/>
      </dsp:txXfrm>
    </dsp:sp>
    <dsp:sp modelId="{F1B8D76F-3592-49AE-9961-7D47CDE999E2}">
      <dsp:nvSpPr>
        <dsp:cNvPr id="0" name=""/>
        <dsp:cNvSpPr/>
      </dsp:nvSpPr>
      <dsp:spPr>
        <a:xfrm rot="10800000">
          <a:off x="2145754" y="2670554"/>
          <a:ext cx="412687" cy="482766"/>
        </a:xfrm>
        <a:prstGeom prst="rightArrow">
          <a:avLst>
            <a:gd name="adj1" fmla="val 60000"/>
            <a:gd name="adj2" fmla="val 50000"/>
          </a:avLst>
        </a:prstGeom>
        <a:gradFill rotWithShape="0">
          <a:gsLst>
            <a:gs pos="0">
              <a:schemeClr val="accent1">
                <a:tint val="60000"/>
                <a:hueOff val="0"/>
                <a:satOff val="0"/>
                <a:lumOff val="0"/>
                <a:alphaOff val="0"/>
                <a:tint val="96000"/>
                <a:lumMod val="102000"/>
              </a:schemeClr>
            </a:gs>
            <a:gs pos="100000">
              <a:schemeClr val="accent1">
                <a:tint val="60000"/>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IN" sz="1300" kern="1200"/>
        </a:p>
      </dsp:txBody>
      <dsp:txXfrm rot="10800000">
        <a:off x="2269560" y="2767107"/>
        <a:ext cx="288881" cy="289660"/>
      </dsp:txXfrm>
    </dsp:sp>
    <dsp:sp modelId="{3B98060E-1188-495A-B7F1-4862710F41C8}">
      <dsp:nvSpPr>
        <dsp:cNvPr id="0" name=""/>
        <dsp:cNvSpPr/>
      </dsp:nvSpPr>
      <dsp:spPr>
        <a:xfrm>
          <a:off x="4452" y="2327946"/>
          <a:ext cx="1946638" cy="1167983"/>
        </a:xfrm>
        <a:prstGeom prst="roundRect">
          <a:avLst>
            <a:gd name="adj" fmla="val 10000"/>
          </a:avLst>
        </a:prstGeom>
        <a:gradFill rotWithShape="0">
          <a:gsLst>
            <a:gs pos="0">
              <a:schemeClr val="accent1">
                <a:hueOff val="0"/>
                <a:satOff val="0"/>
                <a:lumOff val="0"/>
                <a:alphaOff val="0"/>
                <a:tint val="96000"/>
                <a:lumMod val="102000"/>
              </a:schemeClr>
            </a:gs>
            <a:gs pos="100000">
              <a:schemeClr val="accent1">
                <a:hueOff val="0"/>
                <a:satOff val="0"/>
                <a:lumOff val="0"/>
                <a:alphaOff val="0"/>
                <a:shade val="88000"/>
                <a:lumMod val="94000"/>
              </a:schemeClr>
            </a:gs>
          </a:gsLst>
          <a:path path="circle">
            <a:fillToRect l="50000" t="100000" r="100000" b="50000"/>
          </a:path>
        </a:gradFill>
        <a:ln>
          <a:noFill/>
        </a:ln>
        <a:effectLst>
          <a:outerShdw blurRad="44450" dist="27940" dir="5400000" algn="ctr" rotWithShape="0">
            <a:srgbClr val="000000">
              <a:alpha val="32000"/>
            </a:srgbClr>
          </a:outerShdw>
        </a:effectLst>
        <a:scene3d>
          <a:camera prst="orthographicFront">
            <a:rot lat="0" lon="0" rev="0"/>
          </a:camera>
          <a:lightRig rig="balanced" dir="t">
            <a:rot lat="0" lon="0" rev="8700000"/>
          </a:lightRig>
        </a:scene3d>
        <a:sp3d>
          <a:bevelT w="190500" h="38100"/>
        </a:sp3d>
      </dsp:spPr>
      <dsp:style>
        <a:lnRef idx="0">
          <a:scrgbClr r="0" g="0" b="0"/>
        </a:lnRef>
        <a:fillRef idx="3">
          <a:scrgbClr r="0" g="0" b="0"/>
        </a:fillRef>
        <a:effectRef idx="2">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IN" sz="1700" kern="1200" dirty="0"/>
            <a:t>OVELAYING THE EXTRACTED ROAD ON ORIGINAL IMAGE</a:t>
          </a:r>
        </a:p>
      </dsp:txBody>
      <dsp:txXfrm>
        <a:off x="38661" y="2362155"/>
        <a:ext cx="1878220" cy="1099565"/>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AC9E27-C0D0-4CEC-80BD-A03AEA570E91}" type="datetimeFigureOut">
              <a:rPr lang="en-IN" smtClean="0"/>
              <a:t>24/11/2022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8E9338-C9D9-4D44-801D-519E0C309419}" type="slidenum">
              <a:rPr lang="en-IN" smtClean="0"/>
              <a:t>‹#›</a:t>
            </a:fld>
            <a:endParaRPr lang="en-IN"/>
          </a:p>
        </p:txBody>
      </p:sp>
    </p:spTree>
    <p:extLst>
      <p:ext uri="{BB962C8B-B14F-4D97-AF65-F5344CB8AC3E}">
        <p14:creationId xmlns:p14="http://schemas.microsoft.com/office/powerpoint/2010/main" val="39408019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5A6E7D-636E-44DF-89D9-D1F57CFA0B08}" type="datetime1">
              <a:rPr lang="en-US" smtClean="0"/>
              <a:t>11/24/2022</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22833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6B604C-D181-454E-99AF-86E91C054406}"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497375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460B309-E807-4055-A370-591EDB9E8105}"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7315938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26660-A555-4F86-9787-6112CFAF40DC}"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479714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2AE07A-C763-4059-B03D-72F2B9266CEE}"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286345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850C55-53D3-4F3C-8E96-CA0E4B586EF5}"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178962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E0D8DB4-6758-4661-97C7-C34DC61657A6}"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143134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731F055-9A22-4BB0-8434-545552433F0D}"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1424069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48B5160-85DE-4DC6-87F2-5C199375B312}"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56500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00BFDF5-BD92-4BB3-B5E5-73BF4D3608B3}"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770870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DB4BA7E-8937-4EE6-A2A0-810C476718DA}" type="datetime1">
              <a:rPr lang="en-US" smtClean="0"/>
              <a:t>11/24/2022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945832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5FB0A9-93F1-4581-9890-412DBA8B4B96}"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645792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EFEC283-A16E-456C-9665-1F8F818DD4A8}" type="datetime1">
              <a:rPr lang="en-US" smtClean="0"/>
              <a:t>11/24/2022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75233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044C52C-9615-4459-AD59-781DDAA49866}" type="datetime1">
              <a:rPr lang="en-US" smtClean="0"/>
              <a:t>11/24/2022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647661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24B51F-DC53-480D-A205-45BFC578BA68}" type="datetime1">
              <a:rPr lang="en-US" smtClean="0"/>
              <a:t>11/24/2022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1127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76C7A9-6E95-4FFA-AEAD-2424B2B648D2}"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47681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D6A93C-D2C1-4469-B3B8-44E1B19FEC6E}" type="datetime1">
              <a:rPr lang="en-US" smtClean="0"/>
              <a:t>11/24/2022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565296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FAA97B2-96A5-421C-9B52-1DF78445F596}" type="datetime1">
              <a:rPr lang="en-US" smtClean="0"/>
              <a:t>11/24/2022</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76578142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108;p13">
            <a:extLst>
              <a:ext uri="{FF2B5EF4-FFF2-40B4-BE49-F238E27FC236}">
                <a16:creationId xmlns:a16="http://schemas.microsoft.com/office/drawing/2014/main" id="{32FF54BE-B10F-4D56-9079-D780E7758B67}"/>
              </a:ext>
            </a:extLst>
          </p:cNvPr>
          <p:cNvPicPr preferRelativeResize="0"/>
          <p:nvPr/>
        </p:nvPicPr>
        <p:blipFill rotWithShape="1">
          <a:blip r:embed="rId2"/>
          <a:srcRect/>
          <a:stretch>
            <a:fillRect/>
          </a:stretch>
        </p:blipFill>
        <p:spPr>
          <a:xfrm>
            <a:off x="0" y="0"/>
            <a:ext cx="3881718" cy="1066800"/>
          </a:xfrm>
          <a:prstGeom prst="rect">
            <a:avLst/>
          </a:prstGeom>
          <a:noFill/>
          <a:ln>
            <a:noFill/>
          </a:ln>
        </p:spPr>
      </p:pic>
      <p:sp>
        <p:nvSpPr>
          <p:cNvPr id="6" name="TextBox 5">
            <a:extLst>
              <a:ext uri="{FF2B5EF4-FFF2-40B4-BE49-F238E27FC236}">
                <a16:creationId xmlns:a16="http://schemas.microsoft.com/office/drawing/2014/main" id="{C1CD88D8-F102-488B-A664-97CEF044D91B}"/>
              </a:ext>
            </a:extLst>
          </p:cNvPr>
          <p:cNvSpPr txBox="1"/>
          <p:nvPr/>
        </p:nvSpPr>
        <p:spPr>
          <a:xfrm>
            <a:off x="3424518" y="1999129"/>
            <a:ext cx="1210235" cy="369332"/>
          </a:xfrm>
          <a:prstGeom prst="rect">
            <a:avLst/>
          </a:prstGeom>
          <a:noFill/>
        </p:spPr>
        <p:txBody>
          <a:bodyPr wrap="square" rtlCol="0">
            <a:spAutoFit/>
          </a:bodyPr>
          <a:lstStyle/>
          <a:p>
            <a:endParaRPr lang="en-IN"/>
          </a:p>
        </p:txBody>
      </p:sp>
      <p:sp>
        <p:nvSpPr>
          <p:cNvPr id="8" name="TextBox 7">
            <a:extLst>
              <a:ext uri="{FF2B5EF4-FFF2-40B4-BE49-F238E27FC236}">
                <a16:creationId xmlns:a16="http://schemas.microsoft.com/office/drawing/2014/main" id="{9C5A98DF-6C78-423E-827F-19ED83B0BF86}"/>
              </a:ext>
            </a:extLst>
          </p:cNvPr>
          <p:cNvSpPr txBox="1"/>
          <p:nvPr/>
        </p:nvSpPr>
        <p:spPr>
          <a:xfrm>
            <a:off x="3333192" y="619416"/>
            <a:ext cx="6458508" cy="1661993"/>
          </a:xfrm>
          <a:prstGeom prst="rect">
            <a:avLst/>
          </a:prstGeom>
          <a:noFill/>
        </p:spPr>
        <p:txBody>
          <a:bodyPr wrap="square" rtlCol="0">
            <a:spAutoFit/>
          </a:bodyPr>
          <a:lstStyle/>
          <a:p>
            <a:pPr algn="ctr"/>
            <a:r>
              <a:rPr lang="en-US" sz="2800" b="1" dirty="0">
                <a:latin typeface="Times New Roman" panose="02020603050405020304" charset="0"/>
                <a:ea typeface="Algerian"/>
                <a:cs typeface="Times New Roman" panose="02020603050405020304" charset="0"/>
                <a:sym typeface="Algerian"/>
              </a:rPr>
              <a:t>A</a:t>
            </a:r>
            <a:r>
              <a:rPr lang="en-US" altLang="en-US" sz="2800" b="1" dirty="0">
                <a:latin typeface="Times New Roman" panose="02020603050405020304" charset="0"/>
                <a:ea typeface="Algerian"/>
                <a:cs typeface="Times New Roman" panose="02020603050405020304" charset="0"/>
                <a:sym typeface="Algerian"/>
              </a:rPr>
              <a:t>N </a:t>
            </a:r>
          </a:p>
          <a:p>
            <a:pPr algn="ctr"/>
            <a:r>
              <a:rPr lang="en-US" sz="2800" b="1" dirty="0">
                <a:latin typeface="Times New Roman" panose="02020603050405020304" charset="0"/>
                <a:ea typeface="Algerian"/>
                <a:cs typeface="Times New Roman" panose="02020603050405020304" charset="0"/>
                <a:sym typeface="Algerian"/>
              </a:rPr>
              <a:t>EXPERIENTIAL LEARNING </a:t>
            </a:r>
            <a:br>
              <a:rPr lang="en-US" sz="2800" b="1" dirty="0">
                <a:latin typeface="Times New Roman" panose="02020603050405020304" charset="0"/>
                <a:ea typeface="Algerian"/>
                <a:cs typeface="Times New Roman" panose="02020603050405020304" charset="0"/>
                <a:sym typeface="Algerian"/>
              </a:rPr>
            </a:br>
            <a:r>
              <a:rPr lang="en-US" sz="2800" b="1" dirty="0">
                <a:latin typeface="Times New Roman" panose="02020603050405020304" charset="0"/>
                <a:ea typeface="Algerian"/>
                <a:cs typeface="Times New Roman" panose="02020603050405020304" charset="0"/>
                <a:sym typeface="Algerian"/>
              </a:rPr>
              <a:t>ON </a:t>
            </a:r>
          </a:p>
          <a:p>
            <a:endParaRPr lang="en-IN" dirty="0"/>
          </a:p>
        </p:txBody>
      </p:sp>
      <p:sp>
        <p:nvSpPr>
          <p:cNvPr id="9" name="TextBox 8">
            <a:extLst>
              <a:ext uri="{FF2B5EF4-FFF2-40B4-BE49-F238E27FC236}">
                <a16:creationId xmlns:a16="http://schemas.microsoft.com/office/drawing/2014/main" id="{FC156577-5531-4985-AFD9-196714AA8945}"/>
              </a:ext>
            </a:extLst>
          </p:cNvPr>
          <p:cNvSpPr txBox="1"/>
          <p:nvPr/>
        </p:nvSpPr>
        <p:spPr>
          <a:xfrm>
            <a:off x="1750281" y="1999129"/>
            <a:ext cx="9929128" cy="1723549"/>
          </a:xfrm>
          <a:prstGeom prst="rect">
            <a:avLst/>
          </a:prstGeom>
          <a:noFill/>
        </p:spPr>
        <p:txBody>
          <a:bodyPr wrap="none" rtlCol="0">
            <a:spAutoFit/>
          </a:bodyPr>
          <a:lstStyle/>
          <a:p>
            <a:pPr algn="ctr"/>
            <a:r>
              <a:rPr lang="en-US" altLang="en-US" sz="4400" b="1" dirty="0">
                <a:solidFill>
                  <a:schemeClr val="tx1">
                    <a:lumMod val="95000"/>
                    <a:lumOff val="5000"/>
                  </a:schemeClr>
                </a:solidFill>
                <a:latin typeface="Times New Roman" panose="02020603050405020304" charset="0"/>
                <a:cs typeface="Times New Roman" panose="02020603050405020304" charset="0"/>
              </a:rPr>
              <a:t>“</a:t>
            </a:r>
            <a:r>
              <a:rPr lang="en-US" sz="4400" b="1" dirty="0">
                <a:solidFill>
                  <a:srgbClr val="002060"/>
                </a:solidFill>
                <a:latin typeface="Times New Roman" panose="02020603050405020304" charset="0"/>
                <a:cs typeface="Times New Roman" panose="02020603050405020304" charset="0"/>
              </a:rPr>
              <a:t>EXTRACTION OF ROAD FROM </a:t>
            </a:r>
          </a:p>
          <a:p>
            <a:pPr algn="ctr"/>
            <a:r>
              <a:rPr lang="en-US" altLang="en-US" sz="4400" b="1" dirty="0">
                <a:solidFill>
                  <a:srgbClr val="002060"/>
                </a:solidFill>
                <a:latin typeface="Times New Roman" panose="02020603050405020304" charset="0"/>
                <a:cs typeface="Times New Roman" panose="02020603050405020304" charset="0"/>
              </a:rPr>
              <a:t>SATELLITE RESOLUTION IMAGES”</a:t>
            </a:r>
          </a:p>
          <a:p>
            <a:endParaRPr lang="en-IN" dirty="0"/>
          </a:p>
        </p:txBody>
      </p:sp>
      <p:sp>
        <p:nvSpPr>
          <p:cNvPr id="11" name="TextBox 10">
            <a:extLst>
              <a:ext uri="{FF2B5EF4-FFF2-40B4-BE49-F238E27FC236}">
                <a16:creationId xmlns:a16="http://schemas.microsoft.com/office/drawing/2014/main" id="{795166A1-4A9D-4CED-ABB5-1DBE48AEABF9}"/>
              </a:ext>
            </a:extLst>
          </p:cNvPr>
          <p:cNvSpPr txBox="1"/>
          <p:nvPr/>
        </p:nvSpPr>
        <p:spPr>
          <a:xfrm>
            <a:off x="7286625" y="4765834"/>
            <a:ext cx="6096000" cy="1477328"/>
          </a:xfrm>
          <a:prstGeom prst="rect">
            <a:avLst/>
          </a:prstGeom>
          <a:noFill/>
        </p:spPr>
        <p:txBody>
          <a:bodyPr wrap="square">
            <a:spAutoFit/>
          </a:bodyPr>
          <a:lstStyle/>
          <a:p>
            <a:pPr marL="0" marR="0" lvl="0" indent="0" algn="ctr" rtl="0">
              <a:spcBef>
                <a:spcPts val="0"/>
              </a:spcBef>
              <a:spcAft>
                <a:spcPts val="0"/>
              </a:spcAft>
              <a:buNone/>
            </a:pPr>
            <a:r>
              <a:rPr lang="en-US" sz="18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Presented by:-</a:t>
            </a:r>
            <a:endParaRPr lang="en-US" sz="1800" dirty="0">
              <a:solidFill>
                <a:srgbClr val="002060"/>
              </a:solidFill>
            </a:endParaRPr>
          </a:p>
          <a:p>
            <a:pPr marL="0" marR="0" lvl="0" indent="0" rtl="0">
              <a:spcBef>
                <a:spcPts val="0"/>
              </a:spcBef>
              <a:spcAft>
                <a:spcPts val="0"/>
              </a:spcAft>
              <a:buNone/>
            </a:pPr>
            <a:r>
              <a:rPr lang="en-US" altLang="en-US" sz="18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			</a:t>
            </a:r>
            <a:r>
              <a:rPr lang="en-US" altLang="en-US" sz="1800" b="1" dirty="0" err="1">
                <a:solidFill>
                  <a:srgbClr val="002060"/>
                </a:solidFill>
                <a:latin typeface="Times New Roman" panose="02020603050405020304"/>
                <a:ea typeface="Times New Roman" panose="02020603050405020304"/>
                <a:cs typeface="Times New Roman" panose="02020603050405020304"/>
                <a:sym typeface="Times New Roman" panose="02020603050405020304"/>
              </a:rPr>
              <a:t>Harshu</a:t>
            </a:r>
            <a:r>
              <a:rPr lang="en-US" altLang="en-US" sz="18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 Ranjan</a:t>
            </a:r>
            <a:r>
              <a:rPr lang="en-US" sz="18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-200106</a:t>
            </a:r>
            <a:r>
              <a:rPr lang="en-US" altLang="en-US" sz="18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91</a:t>
            </a:r>
            <a:endParaRPr lang="en-US" sz="1800" b="1" dirty="0">
              <a:solidFill>
                <a:srgbClr val="00206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rtl="0">
              <a:spcBef>
                <a:spcPts val="0"/>
              </a:spcBef>
              <a:spcAft>
                <a:spcPts val="0"/>
              </a:spcAft>
              <a:buNone/>
            </a:pPr>
            <a:r>
              <a:rPr lang="en-US" altLang="en-US" sz="1800" b="1" dirty="0">
                <a:solidFill>
                  <a:srgbClr val="002060"/>
                </a:solidFill>
                <a:latin typeface="Times New Roman" panose="02020603050405020304"/>
                <a:cs typeface="Times New Roman" panose="02020603050405020304"/>
                <a:sym typeface="Times New Roman" panose="02020603050405020304"/>
              </a:rPr>
              <a:t>			Rahul Mitra</a:t>
            </a:r>
            <a:r>
              <a:rPr lang="en-US" sz="1800" b="1" dirty="0">
                <a:solidFill>
                  <a:srgbClr val="002060"/>
                </a:solidFill>
                <a:latin typeface="Times New Roman" panose="02020603050405020304"/>
                <a:cs typeface="Times New Roman" panose="02020603050405020304"/>
                <a:sym typeface="Times New Roman" panose="02020603050405020304"/>
              </a:rPr>
              <a:t>- 200106</a:t>
            </a:r>
            <a:r>
              <a:rPr lang="en-US" altLang="en-US" sz="1800" b="1" dirty="0">
                <a:solidFill>
                  <a:srgbClr val="002060"/>
                </a:solidFill>
                <a:latin typeface="Times New Roman" panose="02020603050405020304"/>
                <a:cs typeface="Times New Roman" panose="02020603050405020304"/>
                <a:sym typeface="Times New Roman" panose="02020603050405020304"/>
              </a:rPr>
              <a:t>92</a:t>
            </a:r>
            <a:endParaRPr lang="en-US" sz="1800" b="1" dirty="0">
              <a:solidFill>
                <a:srgbClr val="002060"/>
              </a:solidFill>
            </a:endParaRPr>
          </a:p>
          <a:p>
            <a:pPr marL="0" marR="0" lvl="0" indent="0" rtl="0">
              <a:spcBef>
                <a:spcPts val="0"/>
              </a:spcBef>
              <a:spcAft>
                <a:spcPts val="0"/>
              </a:spcAft>
              <a:buNone/>
            </a:pPr>
            <a:r>
              <a:rPr lang="en-US" altLang="en-US" sz="18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			Aditi Shikha</a:t>
            </a:r>
            <a:r>
              <a:rPr lang="en-US" sz="18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-200106</a:t>
            </a:r>
            <a:r>
              <a:rPr lang="en-US" altLang="en-US" sz="18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94</a:t>
            </a:r>
            <a:endParaRPr lang="en-US" sz="1800" b="1" dirty="0">
              <a:solidFill>
                <a:srgbClr val="002060"/>
              </a:solidFill>
            </a:endParaRPr>
          </a:p>
          <a:p>
            <a:pPr marL="0" marR="0" lvl="0" indent="0" rtl="0">
              <a:spcBef>
                <a:spcPts val="0"/>
              </a:spcBef>
              <a:spcAft>
                <a:spcPts val="0"/>
              </a:spcAft>
              <a:buNone/>
            </a:pPr>
            <a:r>
              <a:rPr lang="en-US" sz="1800" b="1" dirty="0">
                <a:solidFill>
                  <a:srgbClr val="002060"/>
                </a:solidFill>
                <a:latin typeface="Times New Roman" panose="02020603050405020304"/>
                <a:cs typeface="Times New Roman" panose="02020603050405020304"/>
                <a:sym typeface="Times New Roman" panose="02020603050405020304"/>
              </a:rPr>
              <a:t>			</a:t>
            </a:r>
            <a:r>
              <a:rPr lang="en-US" sz="1800" b="1" dirty="0" err="1">
                <a:solidFill>
                  <a:srgbClr val="002060"/>
                </a:solidFill>
                <a:latin typeface="Times New Roman" panose="02020603050405020304"/>
                <a:cs typeface="Times New Roman" panose="02020603050405020304"/>
                <a:sym typeface="Times New Roman" panose="02020603050405020304"/>
              </a:rPr>
              <a:t>A</a:t>
            </a:r>
            <a:r>
              <a:rPr lang="en-US" altLang="en-US" sz="1800" b="1" dirty="0" err="1">
                <a:solidFill>
                  <a:srgbClr val="002060"/>
                </a:solidFill>
                <a:latin typeface="Times New Roman" panose="02020603050405020304"/>
                <a:cs typeface="Times New Roman" panose="02020603050405020304"/>
                <a:sym typeface="Times New Roman" panose="02020603050405020304"/>
              </a:rPr>
              <a:t>poorv</a:t>
            </a:r>
            <a:r>
              <a:rPr lang="en-US" altLang="en-US" sz="1800" b="1" dirty="0">
                <a:solidFill>
                  <a:srgbClr val="002060"/>
                </a:solidFill>
                <a:latin typeface="Times New Roman" panose="02020603050405020304"/>
                <a:cs typeface="Times New Roman" panose="02020603050405020304"/>
                <a:sym typeface="Times New Roman" panose="02020603050405020304"/>
              </a:rPr>
              <a:t> Shaswat</a:t>
            </a:r>
            <a:r>
              <a:rPr lang="en-US" sz="1800" b="1" dirty="0">
                <a:solidFill>
                  <a:srgbClr val="002060"/>
                </a:solidFill>
                <a:latin typeface="Times New Roman" panose="02020603050405020304"/>
                <a:cs typeface="Times New Roman" panose="02020603050405020304"/>
                <a:sym typeface="Times New Roman" panose="02020603050405020304"/>
              </a:rPr>
              <a:t>-20010695</a:t>
            </a:r>
          </a:p>
        </p:txBody>
      </p:sp>
      <p:sp>
        <p:nvSpPr>
          <p:cNvPr id="13" name="TextBox 12">
            <a:extLst>
              <a:ext uri="{FF2B5EF4-FFF2-40B4-BE49-F238E27FC236}">
                <a16:creationId xmlns:a16="http://schemas.microsoft.com/office/drawing/2014/main" id="{78203BDD-18CB-4207-AAE3-9FDC8C50E419}"/>
              </a:ext>
            </a:extLst>
          </p:cNvPr>
          <p:cNvSpPr txBox="1"/>
          <p:nvPr/>
        </p:nvSpPr>
        <p:spPr>
          <a:xfrm>
            <a:off x="3548343" y="3624275"/>
            <a:ext cx="6467474" cy="1323439"/>
          </a:xfrm>
          <a:prstGeom prst="rect">
            <a:avLst/>
          </a:prstGeom>
          <a:noFill/>
        </p:spPr>
        <p:txBody>
          <a:bodyPr wrap="square">
            <a:spAutoFit/>
          </a:bodyPr>
          <a:lstStyle/>
          <a:p>
            <a:pPr marL="0" marR="0" lvl="0" indent="0" algn="ctr" rtl="0">
              <a:spcBef>
                <a:spcPts val="0"/>
              </a:spcBef>
              <a:spcAft>
                <a:spcPts val="0"/>
              </a:spcAft>
              <a:buNone/>
            </a:pPr>
            <a:r>
              <a:rPr lang="en-US" sz="2000"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Under the Guidance of </a:t>
            </a:r>
            <a:endParaRPr lang="en-US" sz="2000" dirty="0">
              <a:solidFill>
                <a:srgbClr val="002060"/>
              </a:solidFill>
              <a:sym typeface="Times New Roman" panose="02020603050405020304"/>
            </a:endParaRPr>
          </a:p>
          <a:p>
            <a:pPr marL="0" marR="0" lvl="0" indent="0" algn="ctr" rtl="0">
              <a:spcBef>
                <a:spcPts val="0"/>
              </a:spcBef>
              <a:spcAft>
                <a:spcPts val="0"/>
              </a:spcAft>
              <a:buNone/>
            </a:pPr>
            <a:r>
              <a:rPr lang="en-US" sz="20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Dr.(</a:t>
            </a:r>
            <a:r>
              <a:rPr lang="en-IN" altLang="en-US" sz="20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P</a:t>
            </a:r>
            <a:r>
              <a:rPr lang="en-US" sz="2000" b="1" dirty="0" err="1">
                <a:solidFill>
                  <a:srgbClr val="002060"/>
                </a:solidFill>
                <a:latin typeface="Times New Roman" panose="02020603050405020304"/>
                <a:ea typeface="Times New Roman" panose="02020603050405020304"/>
                <a:cs typeface="Times New Roman" panose="02020603050405020304"/>
                <a:sym typeface="Times New Roman" panose="02020603050405020304"/>
              </a:rPr>
              <a:t>rof</a:t>
            </a:r>
            <a:r>
              <a:rPr lang="en-US" sz="20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 </a:t>
            </a:r>
            <a:r>
              <a:rPr lang="en-US" sz="2000" b="1" dirty="0" err="1">
                <a:solidFill>
                  <a:srgbClr val="002060"/>
                </a:solidFill>
                <a:latin typeface="Times New Roman" panose="02020603050405020304"/>
                <a:ea typeface="Times New Roman" panose="02020603050405020304"/>
                <a:cs typeface="Times New Roman" panose="02020603050405020304"/>
                <a:sym typeface="Times New Roman" panose="02020603050405020304"/>
              </a:rPr>
              <a:t>Priyadarshi</a:t>
            </a:r>
            <a:r>
              <a:rPr lang="en-US" sz="20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 Kanungo</a:t>
            </a:r>
          </a:p>
          <a:p>
            <a:pPr algn="ctr"/>
            <a:r>
              <a:rPr lang="en-IN" altLang="en-US" sz="2000" b="1" dirty="0">
                <a:solidFill>
                  <a:srgbClr val="002060"/>
                </a:solidFill>
              </a:rPr>
              <a:t>&amp;</a:t>
            </a:r>
          </a:p>
          <a:p>
            <a:pPr algn="ctr"/>
            <a:r>
              <a:rPr lang="en-IN" altLang="en-US" sz="2000" b="1" dirty="0">
                <a:solidFill>
                  <a:srgbClr val="002060"/>
                </a:solidFill>
                <a:latin typeface="Times New Roman" panose="02020603050405020304" charset="0"/>
                <a:cs typeface="Times New Roman" panose="02020603050405020304" charset="0"/>
              </a:rPr>
              <a:t>Prof. </a:t>
            </a:r>
            <a:r>
              <a:rPr lang="en-IN" altLang="en-US" sz="2000" b="1" dirty="0" err="1">
                <a:solidFill>
                  <a:srgbClr val="002060"/>
                </a:solidFill>
                <a:latin typeface="Times New Roman" panose="02020603050405020304"/>
                <a:ea typeface="Times New Roman" panose="02020603050405020304"/>
                <a:cs typeface="Times New Roman" panose="02020603050405020304"/>
                <a:sym typeface="Times New Roman" panose="02020603050405020304"/>
              </a:rPr>
              <a:t>Tapaswani</a:t>
            </a:r>
            <a:r>
              <a:rPr lang="en-IN" altLang="en-US" sz="2000" b="1" dirty="0">
                <a:solidFill>
                  <a:srgbClr val="002060"/>
                </a:solidFill>
                <a:latin typeface="Times New Roman" panose="02020603050405020304"/>
                <a:ea typeface="Times New Roman" panose="02020603050405020304"/>
                <a:cs typeface="Times New Roman" panose="02020603050405020304"/>
                <a:sym typeface="Times New Roman" panose="02020603050405020304"/>
              </a:rPr>
              <a:t> </a:t>
            </a:r>
            <a:r>
              <a:rPr lang="en-IN" altLang="en-US" sz="2000" b="1" dirty="0" err="1">
                <a:solidFill>
                  <a:srgbClr val="002060"/>
                </a:solidFill>
                <a:latin typeface="Times New Roman" panose="02020603050405020304"/>
                <a:ea typeface="Times New Roman" panose="02020603050405020304"/>
                <a:cs typeface="Times New Roman" panose="02020603050405020304"/>
                <a:sym typeface="Times New Roman" panose="02020603050405020304"/>
              </a:rPr>
              <a:t>Pattanaik</a:t>
            </a:r>
            <a:endParaRPr lang="en-US" sz="2000" b="1" dirty="0">
              <a:solidFill>
                <a:srgbClr val="00206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17" name="TextBox 16">
            <a:extLst>
              <a:ext uri="{FF2B5EF4-FFF2-40B4-BE49-F238E27FC236}">
                <a16:creationId xmlns:a16="http://schemas.microsoft.com/office/drawing/2014/main" id="{41DD42FA-B249-434D-9A02-FFFA208D63EE}"/>
              </a:ext>
            </a:extLst>
          </p:cNvPr>
          <p:cNvSpPr txBox="1"/>
          <p:nvPr/>
        </p:nvSpPr>
        <p:spPr>
          <a:xfrm>
            <a:off x="2190750" y="6519446"/>
            <a:ext cx="8001000" cy="338554"/>
          </a:xfrm>
          <a:prstGeom prst="rect">
            <a:avLst/>
          </a:prstGeom>
          <a:noFill/>
        </p:spPr>
        <p:txBody>
          <a:bodyPr wrap="square">
            <a:spAutoFit/>
          </a:bodyPr>
          <a:lstStyle/>
          <a:p>
            <a:pPr marL="0" marR="0" lvl="0" indent="0" algn="ctr" rtl="0">
              <a:spcBef>
                <a:spcPts val="0"/>
              </a:spcBef>
              <a:spcAft>
                <a:spcPts val="0"/>
              </a:spcAft>
              <a:buNone/>
            </a:pPr>
            <a:r>
              <a:rPr lang="en-US" sz="1600" b="1" dirty="0">
                <a:solidFill>
                  <a:schemeClr val="tx1">
                    <a:lumMod val="95000"/>
                    <a:lumOff val="5000"/>
                  </a:schemeClr>
                </a:solidFill>
                <a:latin typeface="Times New Roman" panose="02020603050405020304" pitchFamily="18" charset="0"/>
                <a:cs typeface="Times New Roman" panose="02020603050405020304" pitchFamily="18" charset="0"/>
                <a:sym typeface="Georgia" panose="02040502050405020303"/>
              </a:rPr>
              <a:t>DEPARTMENT OF ELECTRONICS AND COMMUNICATION ENGINEERING</a:t>
            </a:r>
          </a:p>
        </p:txBody>
      </p:sp>
    </p:spTree>
    <p:extLst>
      <p:ext uri="{BB962C8B-B14F-4D97-AF65-F5344CB8AC3E}">
        <p14:creationId xmlns:p14="http://schemas.microsoft.com/office/powerpoint/2010/main" val="3751625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67C6F54-F0A3-4B42-A7FE-A142EF695C43}"/>
              </a:ext>
            </a:extLst>
          </p:cNvPr>
          <p:cNvSpPr txBox="1"/>
          <p:nvPr/>
        </p:nvSpPr>
        <p:spPr>
          <a:xfrm>
            <a:off x="1801905" y="62754"/>
            <a:ext cx="6096000" cy="646331"/>
          </a:xfrm>
          <a:prstGeom prst="rect">
            <a:avLst/>
          </a:prstGeom>
          <a:noFill/>
        </p:spPr>
        <p:txBody>
          <a:bodyPr wrap="square">
            <a:spAutoFit/>
          </a:bodyPr>
          <a:lstStyle/>
          <a:p>
            <a:r>
              <a:rPr lang="en-IN" altLang="en-US" sz="3600" b="1" u="sng" dirty="0">
                <a:latin typeface="Times New Roman" panose="02020603050405020304" charset="0"/>
                <a:cs typeface="Times New Roman" panose="02020603050405020304" charset="0"/>
              </a:rPr>
              <a:t>RESULTS</a:t>
            </a:r>
            <a:endParaRPr lang="en-IN" sz="3600" dirty="0"/>
          </a:p>
        </p:txBody>
      </p:sp>
      <p:pic>
        <p:nvPicPr>
          <p:cNvPr id="9" name="Picture 8">
            <a:extLst>
              <a:ext uri="{FF2B5EF4-FFF2-40B4-BE49-F238E27FC236}">
                <a16:creationId xmlns:a16="http://schemas.microsoft.com/office/drawing/2014/main" id="{AF9F831A-DC65-48B1-87FC-023EE69A61A7}"/>
              </a:ext>
            </a:extLst>
          </p:cNvPr>
          <p:cNvPicPr>
            <a:picLocks noChangeAspect="1"/>
          </p:cNvPicPr>
          <p:nvPr/>
        </p:nvPicPr>
        <p:blipFill>
          <a:blip r:embed="rId2"/>
          <a:stretch>
            <a:fillRect/>
          </a:stretch>
        </p:blipFill>
        <p:spPr>
          <a:xfrm>
            <a:off x="1253715" y="709085"/>
            <a:ext cx="5364356" cy="3853950"/>
          </a:xfrm>
          <a:prstGeom prst="rect">
            <a:avLst/>
          </a:prstGeom>
        </p:spPr>
      </p:pic>
      <p:pic>
        <p:nvPicPr>
          <p:cNvPr id="11" name="Picture 10">
            <a:extLst>
              <a:ext uri="{FF2B5EF4-FFF2-40B4-BE49-F238E27FC236}">
                <a16:creationId xmlns:a16="http://schemas.microsoft.com/office/drawing/2014/main" id="{C7DCBA0E-C969-498B-83F1-9A24A65AEBF0}"/>
              </a:ext>
            </a:extLst>
          </p:cNvPr>
          <p:cNvPicPr>
            <a:picLocks noChangeAspect="1"/>
          </p:cNvPicPr>
          <p:nvPr/>
        </p:nvPicPr>
        <p:blipFill>
          <a:blip r:embed="rId3"/>
          <a:stretch>
            <a:fillRect/>
          </a:stretch>
        </p:blipFill>
        <p:spPr>
          <a:xfrm>
            <a:off x="6827644" y="2636059"/>
            <a:ext cx="5364356" cy="3853951"/>
          </a:xfrm>
          <a:prstGeom prst="rect">
            <a:avLst/>
          </a:prstGeom>
        </p:spPr>
      </p:pic>
      <p:sp>
        <p:nvSpPr>
          <p:cNvPr id="3" name="TextBox 2">
            <a:extLst>
              <a:ext uri="{FF2B5EF4-FFF2-40B4-BE49-F238E27FC236}">
                <a16:creationId xmlns:a16="http://schemas.microsoft.com/office/drawing/2014/main" id="{8979F956-902C-4D32-8D39-2FCE36C14F11}"/>
              </a:ext>
            </a:extLst>
          </p:cNvPr>
          <p:cNvSpPr txBox="1"/>
          <p:nvPr/>
        </p:nvSpPr>
        <p:spPr>
          <a:xfrm>
            <a:off x="1253715" y="4122440"/>
            <a:ext cx="5364356" cy="369332"/>
          </a:xfrm>
          <a:prstGeom prst="rect">
            <a:avLst/>
          </a:prstGeom>
          <a:noFill/>
        </p:spPr>
        <p:txBody>
          <a:bodyPr wrap="square" rtlCol="0">
            <a:spAutoFit/>
          </a:bodyPr>
          <a:lstStyle/>
          <a:p>
            <a:pPr algn="ctr"/>
            <a:r>
              <a:rPr lang="en-IN" b="1" dirty="0">
                <a:latin typeface="Times New Roman" panose="02020603050405020304" pitchFamily="18" charset="0"/>
                <a:cs typeface="Times New Roman" panose="02020603050405020304" pitchFamily="18" charset="0"/>
              </a:rPr>
              <a:t>Fig 1: Original Image(604x815)</a:t>
            </a:r>
          </a:p>
        </p:txBody>
      </p:sp>
      <p:sp>
        <p:nvSpPr>
          <p:cNvPr id="10" name="TextBox 9">
            <a:extLst>
              <a:ext uri="{FF2B5EF4-FFF2-40B4-BE49-F238E27FC236}">
                <a16:creationId xmlns:a16="http://schemas.microsoft.com/office/drawing/2014/main" id="{712D6613-D31C-44F3-9125-82E46153F247}"/>
              </a:ext>
            </a:extLst>
          </p:cNvPr>
          <p:cNvSpPr txBox="1"/>
          <p:nvPr/>
        </p:nvSpPr>
        <p:spPr>
          <a:xfrm>
            <a:off x="6618071" y="6018636"/>
            <a:ext cx="6096000" cy="369332"/>
          </a:xfrm>
          <a:prstGeom prst="rect">
            <a:avLst/>
          </a:prstGeom>
          <a:noFill/>
        </p:spPr>
        <p:txBody>
          <a:bodyPr wrap="square">
            <a:spAutoFit/>
          </a:bodyPr>
          <a:lstStyle/>
          <a:p>
            <a:pPr algn="ctr"/>
            <a:r>
              <a:rPr lang="en-IN" b="1" dirty="0">
                <a:latin typeface="Times New Roman" panose="02020603050405020304" pitchFamily="18" charset="0"/>
                <a:cs typeface="Times New Roman" panose="02020603050405020304" pitchFamily="18" charset="0"/>
              </a:rPr>
              <a:t>Fig 2: Grayscale Image</a:t>
            </a:r>
          </a:p>
        </p:txBody>
      </p:sp>
      <p:sp>
        <p:nvSpPr>
          <p:cNvPr id="5" name="Slide Number Placeholder 4">
            <a:extLst>
              <a:ext uri="{FF2B5EF4-FFF2-40B4-BE49-F238E27FC236}">
                <a16:creationId xmlns:a16="http://schemas.microsoft.com/office/drawing/2014/main" id="{B7E5CE28-BDE9-4747-8418-23139FE14E3D}"/>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extLst>
      <p:ext uri="{BB962C8B-B14F-4D97-AF65-F5344CB8AC3E}">
        <p14:creationId xmlns:p14="http://schemas.microsoft.com/office/powerpoint/2010/main" val="31462863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AF8177-8294-4803-A509-81793392F9E4}"/>
              </a:ext>
            </a:extLst>
          </p:cNvPr>
          <p:cNvPicPr>
            <a:picLocks noChangeAspect="1"/>
          </p:cNvPicPr>
          <p:nvPr/>
        </p:nvPicPr>
        <p:blipFill>
          <a:blip r:embed="rId2"/>
          <a:stretch>
            <a:fillRect/>
          </a:stretch>
        </p:blipFill>
        <p:spPr>
          <a:xfrm>
            <a:off x="1280607" y="213136"/>
            <a:ext cx="5243595" cy="3767193"/>
          </a:xfrm>
          <a:prstGeom prst="rect">
            <a:avLst/>
          </a:prstGeom>
        </p:spPr>
      </p:pic>
      <p:pic>
        <p:nvPicPr>
          <p:cNvPr id="7" name="Picture 6">
            <a:extLst>
              <a:ext uri="{FF2B5EF4-FFF2-40B4-BE49-F238E27FC236}">
                <a16:creationId xmlns:a16="http://schemas.microsoft.com/office/drawing/2014/main" id="{41768E46-2715-4062-B116-6709F1AF600A}"/>
              </a:ext>
            </a:extLst>
          </p:cNvPr>
          <p:cNvPicPr>
            <a:picLocks noChangeAspect="1"/>
          </p:cNvPicPr>
          <p:nvPr/>
        </p:nvPicPr>
        <p:blipFill>
          <a:blip r:embed="rId3"/>
          <a:stretch>
            <a:fillRect/>
          </a:stretch>
        </p:blipFill>
        <p:spPr>
          <a:xfrm>
            <a:off x="6858000" y="3090807"/>
            <a:ext cx="5334000" cy="3767193"/>
          </a:xfrm>
          <a:prstGeom prst="rect">
            <a:avLst/>
          </a:prstGeom>
        </p:spPr>
      </p:pic>
      <p:sp>
        <p:nvSpPr>
          <p:cNvPr id="6" name="TextBox 5">
            <a:extLst>
              <a:ext uri="{FF2B5EF4-FFF2-40B4-BE49-F238E27FC236}">
                <a16:creationId xmlns:a16="http://schemas.microsoft.com/office/drawing/2014/main" id="{8AEEDE21-DD5E-449D-BC40-047483169570}"/>
              </a:ext>
            </a:extLst>
          </p:cNvPr>
          <p:cNvSpPr txBox="1"/>
          <p:nvPr/>
        </p:nvSpPr>
        <p:spPr>
          <a:xfrm>
            <a:off x="854404" y="3504310"/>
            <a:ext cx="6096000"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Fig 3: Image Adjusted [0.5 0.9]</a:t>
            </a:r>
          </a:p>
        </p:txBody>
      </p:sp>
      <p:sp>
        <p:nvSpPr>
          <p:cNvPr id="8" name="TextBox 7">
            <a:extLst>
              <a:ext uri="{FF2B5EF4-FFF2-40B4-BE49-F238E27FC236}">
                <a16:creationId xmlns:a16="http://schemas.microsoft.com/office/drawing/2014/main" id="{94596D59-BAE8-4EBD-943C-286C1678C5E9}"/>
              </a:ext>
            </a:extLst>
          </p:cNvPr>
          <p:cNvSpPr txBox="1"/>
          <p:nvPr/>
        </p:nvSpPr>
        <p:spPr>
          <a:xfrm>
            <a:off x="6651812" y="6356340"/>
            <a:ext cx="6131858"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Fig 4: Binarized Image [T=0.4]</a:t>
            </a:r>
          </a:p>
        </p:txBody>
      </p:sp>
      <p:pic>
        <p:nvPicPr>
          <p:cNvPr id="3" name="Picture 2">
            <a:extLst>
              <a:ext uri="{FF2B5EF4-FFF2-40B4-BE49-F238E27FC236}">
                <a16:creationId xmlns:a16="http://schemas.microsoft.com/office/drawing/2014/main" id="{C423CF3A-B477-41B7-A6B4-859563E198CA}"/>
              </a:ext>
            </a:extLst>
          </p:cNvPr>
          <p:cNvPicPr>
            <a:picLocks noChangeAspect="1"/>
          </p:cNvPicPr>
          <p:nvPr/>
        </p:nvPicPr>
        <p:blipFill>
          <a:blip r:embed="rId4"/>
          <a:stretch>
            <a:fillRect/>
          </a:stretch>
        </p:blipFill>
        <p:spPr>
          <a:xfrm>
            <a:off x="6793143" y="213136"/>
            <a:ext cx="4926503" cy="2376011"/>
          </a:xfrm>
          <a:prstGeom prst="rect">
            <a:avLst/>
          </a:prstGeom>
        </p:spPr>
      </p:pic>
      <p:sp>
        <p:nvSpPr>
          <p:cNvPr id="4" name="TextBox 3">
            <a:extLst>
              <a:ext uri="{FF2B5EF4-FFF2-40B4-BE49-F238E27FC236}">
                <a16:creationId xmlns:a16="http://schemas.microsoft.com/office/drawing/2014/main" id="{75838CD0-26B4-4D0C-AED3-F5271E6A2094}"/>
              </a:ext>
            </a:extLst>
          </p:cNvPr>
          <p:cNvSpPr txBox="1"/>
          <p:nvPr/>
        </p:nvSpPr>
        <p:spPr>
          <a:xfrm>
            <a:off x="6536492" y="2360836"/>
            <a:ext cx="5977016" cy="523220"/>
          </a:xfrm>
          <a:prstGeom prst="rect">
            <a:avLst/>
          </a:prstGeom>
          <a:noFill/>
        </p:spPr>
        <p:txBody>
          <a:bodyPr wrap="square" rtlCol="0">
            <a:spAutoFit/>
          </a:bodyPr>
          <a:lstStyle/>
          <a:p>
            <a:pPr algn="ctr"/>
            <a:r>
              <a:rPr lang="en-IN" sz="1400" b="1" dirty="0">
                <a:latin typeface="Times New Roman" panose="02020603050405020304" pitchFamily="18" charset="0"/>
                <a:ea typeface="Tahoma" panose="020B0604030504040204" pitchFamily="34" charset="0"/>
                <a:cs typeface="Times New Roman" panose="02020603050405020304" pitchFamily="18" charset="0"/>
              </a:rPr>
              <a:t>Histogram of Image on which </a:t>
            </a:r>
          </a:p>
          <a:p>
            <a:pPr algn="ctr"/>
            <a:r>
              <a:rPr lang="en-IN" sz="1400" b="1" dirty="0">
                <a:latin typeface="Times New Roman" panose="02020603050405020304" pitchFamily="18" charset="0"/>
                <a:ea typeface="Tahoma" panose="020B0604030504040204" pitchFamily="34" charset="0"/>
                <a:cs typeface="Times New Roman" panose="02020603050405020304" pitchFamily="18" charset="0"/>
              </a:rPr>
              <a:t>Thresholding is performed</a:t>
            </a:r>
          </a:p>
        </p:txBody>
      </p:sp>
      <p:sp>
        <p:nvSpPr>
          <p:cNvPr id="10" name="Slide Number Placeholder 9">
            <a:extLst>
              <a:ext uri="{FF2B5EF4-FFF2-40B4-BE49-F238E27FC236}">
                <a16:creationId xmlns:a16="http://schemas.microsoft.com/office/drawing/2014/main" id="{F5398A92-4621-4065-836D-179B169967C7}"/>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3557510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E1A5EC-9884-4AC8-AB6F-3F4E8E0C7FEA}"/>
              </a:ext>
            </a:extLst>
          </p:cNvPr>
          <p:cNvPicPr>
            <a:picLocks noChangeAspect="1"/>
          </p:cNvPicPr>
          <p:nvPr/>
        </p:nvPicPr>
        <p:blipFill>
          <a:blip r:embed="rId2"/>
          <a:stretch>
            <a:fillRect/>
          </a:stretch>
        </p:blipFill>
        <p:spPr>
          <a:xfrm>
            <a:off x="1271644" y="186243"/>
            <a:ext cx="5418288" cy="3892698"/>
          </a:xfrm>
          <a:prstGeom prst="rect">
            <a:avLst/>
          </a:prstGeom>
        </p:spPr>
      </p:pic>
      <p:pic>
        <p:nvPicPr>
          <p:cNvPr id="3" name="Picture 2">
            <a:extLst>
              <a:ext uri="{FF2B5EF4-FFF2-40B4-BE49-F238E27FC236}">
                <a16:creationId xmlns:a16="http://schemas.microsoft.com/office/drawing/2014/main" id="{49DA125C-4D4D-4A6A-8F90-CD23ED3997FF}"/>
              </a:ext>
            </a:extLst>
          </p:cNvPr>
          <p:cNvPicPr>
            <a:picLocks noChangeAspect="1"/>
          </p:cNvPicPr>
          <p:nvPr/>
        </p:nvPicPr>
        <p:blipFill>
          <a:blip r:embed="rId3"/>
          <a:stretch>
            <a:fillRect/>
          </a:stretch>
        </p:blipFill>
        <p:spPr>
          <a:xfrm>
            <a:off x="6658516" y="2534997"/>
            <a:ext cx="5533484" cy="3975460"/>
          </a:xfrm>
          <a:prstGeom prst="rect">
            <a:avLst/>
          </a:prstGeom>
        </p:spPr>
      </p:pic>
      <p:sp>
        <p:nvSpPr>
          <p:cNvPr id="6" name="TextBox 5">
            <a:extLst>
              <a:ext uri="{FF2B5EF4-FFF2-40B4-BE49-F238E27FC236}">
                <a16:creationId xmlns:a16="http://schemas.microsoft.com/office/drawing/2014/main" id="{D46F8BDC-5809-492B-9833-7F45A48B4EE3}"/>
              </a:ext>
            </a:extLst>
          </p:cNvPr>
          <p:cNvSpPr txBox="1"/>
          <p:nvPr/>
        </p:nvSpPr>
        <p:spPr>
          <a:xfrm>
            <a:off x="932788" y="3584993"/>
            <a:ext cx="6096000"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Fig 5: Median Filtered Image</a:t>
            </a:r>
          </a:p>
        </p:txBody>
      </p:sp>
      <p:sp>
        <p:nvSpPr>
          <p:cNvPr id="8" name="TextBox 7">
            <a:extLst>
              <a:ext uri="{FF2B5EF4-FFF2-40B4-BE49-F238E27FC236}">
                <a16:creationId xmlns:a16="http://schemas.microsoft.com/office/drawing/2014/main" id="{D0132279-53C2-4190-A0B7-75758A197006}"/>
              </a:ext>
            </a:extLst>
          </p:cNvPr>
          <p:cNvSpPr txBox="1"/>
          <p:nvPr/>
        </p:nvSpPr>
        <p:spPr>
          <a:xfrm>
            <a:off x="6377258" y="6010692"/>
            <a:ext cx="6096000"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Fig 6: Image after removing unwanted components</a:t>
            </a:r>
          </a:p>
        </p:txBody>
      </p:sp>
      <p:sp>
        <p:nvSpPr>
          <p:cNvPr id="7" name="Slide Number Placeholder 6">
            <a:extLst>
              <a:ext uri="{FF2B5EF4-FFF2-40B4-BE49-F238E27FC236}">
                <a16:creationId xmlns:a16="http://schemas.microsoft.com/office/drawing/2014/main" id="{D770C0B9-FB88-497E-99E1-CCE1D7F9213E}"/>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2665284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1EB7763-378C-4F7D-B70C-DA123D4DDB0D}"/>
              </a:ext>
            </a:extLst>
          </p:cNvPr>
          <p:cNvPicPr>
            <a:picLocks noChangeAspect="1"/>
          </p:cNvPicPr>
          <p:nvPr/>
        </p:nvPicPr>
        <p:blipFill>
          <a:blip r:embed="rId2"/>
          <a:stretch>
            <a:fillRect/>
          </a:stretch>
        </p:blipFill>
        <p:spPr>
          <a:xfrm>
            <a:off x="1361291" y="-26894"/>
            <a:ext cx="5515307" cy="3962400"/>
          </a:xfrm>
          <a:prstGeom prst="rect">
            <a:avLst/>
          </a:prstGeom>
        </p:spPr>
      </p:pic>
      <p:pic>
        <p:nvPicPr>
          <p:cNvPr id="5" name="Picture 4">
            <a:extLst>
              <a:ext uri="{FF2B5EF4-FFF2-40B4-BE49-F238E27FC236}">
                <a16:creationId xmlns:a16="http://schemas.microsoft.com/office/drawing/2014/main" id="{D8A55A5E-2923-48AE-8430-184BE2177357}"/>
              </a:ext>
            </a:extLst>
          </p:cNvPr>
          <p:cNvPicPr>
            <a:picLocks noChangeAspect="1"/>
          </p:cNvPicPr>
          <p:nvPr/>
        </p:nvPicPr>
        <p:blipFill>
          <a:blip r:embed="rId3"/>
          <a:stretch>
            <a:fillRect/>
          </a:stretch>
        </p:blipFill>
        <p:spPr>
          <a:xfrm>
            <a:off x="6947647" y="2623237"/>
            <a:ext cx="5398097" cy="3878192"/>
          </a:xfrm>
          <a:prstGeom prst="rect">
            <a:avLst/>
          </a:prstGeom>
        </p:spPr>
      </p:pic>
      <p:sp>
        <p:nvSpPr>
          <p:cNvPr id="7" name="TextBox 6">
            <a:extLst>
              <a:ext uri="{FF2B5EF4-FFF2-40B4-BE49-F238E27FC236}">
                <a16:creationId xmlns:a16="http://schemas.microsoft.com/office/drawing/2014/main" id="{50581DFC-3818-4C6D-92E2-A36EDAE3C03E}"/>
              </a:ext>
            </a:extLst>
          </p:cNvPr>
          <p:cNvSpPr txBox="1"/>
          <p:nvPr/>
        </p:nvSpPr>
        <p:spPr>
          <a:xfrm>
            <a:off x="1032844" y="3429000"/>
            <a:ext cx="6172200"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Fig 7: Image after </a:t>
            </a:r>
            <a:r>
              <a:rPr lang="en-IN" sz="1800" b="1" dirty="0" err="1">
                <a:latin typeface="Times New Roman" panose="02020603050405020304" pitchFamily="18" charset="0"/>
                <a:cs typeface="Times New Roman" panose="02020603050405020304" pitchFamily="18" charset="0"/>
              </a:rPr>
              <a:t>bwmorph</a:t>
            </a:r>
            <a:r>
              <a:rPr lang="en-IN" sz="1800" b="1" dirty="0">
                <a:latin typeface="Times New Roman" panose="02020603050405020304" pitchFamily="18" charset="0"/>
                <a:cs typeface="Times New Roman" panose="02020603050405020304" pitchFamily="18" charset="0"/>
              </a:rPr>
              <a:t>(majority)</a:t>
            </a:r>
          </a:p>
        </p:txBody>
      </p:sp>
      <p:sp>
        <p:nvSpPr>
          <p:cNvPr id="9" name="TextBox 8">
            <a:extLst>
              <a:ext uri="{FF2B5EF4-FFF2-40B4-BE49-F238E27FC236}">
                <a16:creationId xmlns:a16="http://schemas.microsoft.com/office/drawing/2014/main" id="{3430CFD6-7E98-4FE4-8901-65F4801B5BFC}"/>
              </a:ext>
            </a:extLst>
          </p:cNvPr>
          <p:cNvSpPr txBox="1"/>
          <p:nvPr/>
        </p:nvSpPr>
        <p:spPr>
          <a:xfrm>
            <a:off x="6560595" y="6016018"/>
            <a:ext cx="6172200"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Fig 8: Image after </a:t>
            </a:r>
            <a:r>
              <a:rPr lang="en-IN" sz="1800" b="1" dirty="0" err="1">
                <a:latin typeface="Times New Roman" panose="02020603050405020304" pitchFamily="18" charset="0"/>
                <a:cs typeface="Times New Roman" panose="02020603050405020304" pitchFamily="18" charset="0"/>
              </a:rPr>
              <a:t>bwmorph</a:t>
            </a:r>
            <a:r>
              <a:rPr lang="en-IN" sz="1800" b="1" dirty="0">
                <a:latin typeface="Times New Roman" panose="02020603050405020304" pitchFamily="18" charset="0"/>
                <a:cs typeface="Times New Roman" panose="02020603050405020304" pitchFamily="18" charset="0"/>
              </a:rPr>
              <a:t>(remove)</a:t>
            </a:r>
          </a:p>
        </p:txBody>
      </p:sp>
      <p:sp>
        <p:nvSpPr>
          <p:cNvPr id="6" name="Slide Number Placeholder 5">
            <a:extLst>
              <a:ext uri="{FF2B5EF4-FFF2-40B4-BE49-F238E27FC236}">
                <a16:creationId xmlns:a16="http://schemas.microsoft.com/office/drawing/2014/main" id="{730932D7-DB4B-4009-B559-6FD34EC8F89C}"/>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13221247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03DB1C-E759-4DD7-B1D3-65F48A625E69}"/>
              </a:ext>
            </a:extLst>
          </p:cNvPr>
          <p:cNvPicPr>
            <a:picLocks noChangeAspect="1"/>
          </p:cNvPicPr>
          <p:nvPr/>
        </p:nvPicPr>
        <p:blipFill>
          <a:blip r:embed="rId2"/>
          <a:stretch>
            <a:fillRect/>
          </a:stretch>
        </p:blipFill>
        <p:spPr>
          <a:xfrm>
            <a:off x="1433008" y="0"/>
            <a:ext cx="4906689" cy="3525146"/>
          </a:xfrm>
          <a:prstGeom prst="rect">
            <a:avLst/>
          </a:prstGeom>
        </p:spPr>
      </p:pic>
      <p:pic>
        <p:nvPicPr>
          <p:cNvPr id="7" name="Picture 6">
            <a:extLst>
              <a:ext uri="{FF2B5EF4-FFF2-40B4-BE49-F238E27FC236}">
                <a16:creationId xmlns:a16="http://schemas.microsoft.com/office/drawing/2014/main" id="{185C3954-4B16-461C-B9B3-3BE588EBA5D8}"/>
              </a:ext>
            </a:extLst>
          </p:cNvPr>
          <p:cNvPicPr>
            <a:picLocks noChangeAspect="1"/>
          </p:cNvPicPr>
          <p:nvPr/>
        </p:nvPicPr>
        <p:blipFill>
          <a:blip r:embed="rId3"/>
          <a:stretch>
            <a:fillRect/>
          </a:stretch>
        </p:blipFill>
        <p:spPr>
          <a:xfrm>
            <a:off x="7285311" y="2805954"/>
            <a:ext cx="4906689" cy="3525146"/>
          </a:xfrm>
          <a:prstGeom prst="rect">
            <a:avLst/>
          </a:prstGeom>
        </p:spPr>
      </p:pic>
      <p:sp>
        <p:nvSpPr>
          <p:cNvPr id="9" name="TextBox 8">
            <a:extLst>
              <a:ext uri="{FF2B5EF4-FFF2-40B4-BE49-F238E27FC236}">
                <a16:creationId xmlns:a16="http://schemas.microsoft.com/office/drawing/2014/main" id="{43BE24E0-ABF7-4445-8095-82038CC3C1CF}"/>
              </a:ext>
            </a:extLst>
          </p:cNvPr>
          <p:cNvSpPr txBox="1"/>
          <p:nvPr/>
        </p:nvSpPr>
        <p:spPr>
          <a:xfrm>
            <a:off x="838352" y="3059668"/>
            <a:ext cx="6096000"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Fig 9: Image after Sobel Edge Detection</a:t>
            </a:r>
          </a:p>
        </p:txBody>
      </p:sp>
      <p:sp>
        <p:nvSpPr>
          <p:cNvPr id="11" name="TextBox 10">
            <a:extLst>
              <a:ext uri="{FF2B5EF4-FFF2-40B4-BE49-F238E27FC236}">
                <a16:creationId xmlns:a16="http://schemas.microsoft.com/office/drawing/2014/main" id="{92E513E3-7D4C-4CD6-9DB6-D72E81C689A1}"/>
              </a:ext>
            </a:extLst>
          </p:cNvPr>
          <p:cNvSpPr txBox="1"/>
          <p:nvPr/>
        </p:nvSpPr>
        <p:spPr>
          <a:xfrm>
            <a:off x="6672726" y="5833250"/>
            <a:ext cx="6131858"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Fig 10: Image after Closing Operation</a:t>
            </a:r>
          </a:p>
        </p:txBody>
      </p:sp>
      <p:sp>
        <p:nvSpPr>
          <p:cNvPr id="4" name="Slide Number Placeholder 3">
            <a:extLst>
              <a:ext uri="{FF2B5EF4-FFF2-40B4-BE49-F238E27FC236}">
                <a16:creationId xmlns:a16="http://schemas.microsoft.com/office/drawing/2014/main" id="{3BE3F3B8-1528-4224-B632-3DC21201A5F8}"/>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40793824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E7E34A82-F92E-4688-874C-74A572A774C5}"/>
              </a:ext>
            </a:extLst>
          </p:cNvPr>
          <p:cNvSpPr txBox="1"/>
          <p:nvPr/>
        </p:nvSpPr>
        <p:spPr>
          <a:xfrm>
            <a:off x="2869742" y="4590160"/>
            <a:ext cx="6452516"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Fig 11: Detected Roads overlapped on Image vs original image</a:t>
            </a:r>
          </a:p>
        </p:txBody>
      </p:sp>
      <p:pic>
        <p:nvPicPr>
          <p:cNvPr id="3" name="Picture 2">
            <a:extLst>
              <a:ext uri="{FF2B5EF4-FFF2-40B4-BE49-F238E27FC236}">
                <a16:creationId xmlns:a16="http://schemas.microsoft.com/office/drawing/2014/main" id="{A0AFB90F-2CF2-425A-9020-FCA60B3829E5}"/>
              </a:ext>
            </a:extLst>
          </p:cNvPr>
          <p:cNvPicPr>
            <a:picLocks noChangeAspect="1"/>
          </p:cNvPicPr>
          <p:nvPr/>
        </p:nvPicPr>
        <p:blipFill>
          <a:blip r:embed="rId2"/>
          <a:stretch>
            <a:fillRect/>
          </a:stretch>
        </p:blipFill>
        <p:spPr>
          <a:xfrm>
            <a:off x="6096000" y="625744"/>
            <a:ext cx="5518115" cy="3964417"/>
          </a:xfrm>
          <a:prstGeom prst="rect">
            <a:avLst/>
          </a:prstGeom>
        </p:spPr>
      </p:pic>
      <p:sp>
        <p:nvSpPr>
          <p:cNvPr id="5" name="Slide Number Placeholder 4">
            <a:extLst>
              <a:ext uri="{FF2B5EF4-FFF2-40B4-BE49-F238E27FC236}">
                <a16:creationId xmlns:a16="http://schemas.microsoft.com/office/drawing/2014/main" id="{DBD86ED0-89C1-4ADA-8F7E-A868B3185062}"/>
              </a:ext>
            </a:extLst>
          </p:cNvPr>
          <p:cNvSpPr>
            <a:spLocks noGrp="1"/>
          </p:cNvSpPr>
          <p:nvPr>
            <p:ph type="sldNum" sz="quarter" idx="12"/>
          </p:nvPr>
        </p:nvSpPr>
        <p:spPr/>
        <p:txBody>
          <a:bodyPr/>
          <a:lstStyle/>
          <a:p>
            <a:fld id="{6D22F896-40B5-4ADD-8801-0D06FADFA095}" type="slidenum">
              <a:rPr lang="en-US" smtClean="0"/>
              <a:t>15</a:t>
            </a:fld>
            <a:endParaRPr lang="en-US" dirty="0"/>
          </a:p>
        </p:txBody>
      </p:sp>
      <p:pic>
        <p:nvPicPr>
          <p:cNvPr id="6" name="Picture 5">
            <a:extLst>
              <a:ext uri="{FF2B5EF4-FFF2-40B4-BE49-F238E27FC236}">
                <a16:creationId xmlns:a16="http://schemas.microsoft.com/office/drawing/2014/main" id="{68F63881-7A00-4423-89DE-5A7BE81A1FD9}"/>
              </a:ext>
            </a:extLst>
          </p:cNvPr>
          <p:cNvPicPr>
            <a:picLocks noChangeAspect="1"/>
          </p:cNvPicPr>
          <p:nvPr/>
        </p:nvPicPr>
        <p:blipFill>
          <a:blip r:embed="rId3"/>
          <a:stretch>
            <a:fillRect/>
          </a:stretch>
        </p:blipFill>
        <p:spPr>
          <a:xfrm>
            <a:off x="1119244" y="625744"/>
            <a:ext cx="5442921" cy="3910394"/>
          </a:xfrm>
          <a:prstGeom prst="rect">
            <a:avLst/>
          </a:prstGeom>
        </p:spPr>
      </p:pic>
    </p:spTree>
    <p:extLst>
      <p:ext uri="{BB962C8B-B14F-4D97-AF65-F5344CB8AC3E}">
        <p14:creationId xmlns:p14="http://schemas.microsoft.com/office/powerpoint/2010/main" val="29331333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8B85851-7C51-46BF-89AB-C7E8DB23E1AC}"/>
              </a:ext>
            </a:extLst>
          </p:cNvPr>
          <p:cNvSpPr txBox="1"/>
          <p:nvPr/>
        </p:nvSpPr>
        <p:spPr>
          <a:xfrm>
            <a:off x="1801906" y="331694"/>
            <a:ext cx="6096000" cy="646331"/>
          </a:xfrm>
          <a:prstGeom prst="rect">
            <a:avLst/>
          </a:prstGeom>
          <a:noFill/>
        </p:spPr>
        <p:txBody>
          <a:bodyPr wrap="square">
            <a:spAutoFit/>
          </a:bodyPr>
          <a:lstStyle/>
          <a:p>
            <a:r>
              <a:rPr lang="en-IN" altLang="en-US" sz="3600" b="1" u="sng" dirty="0">
                <a:latin typeface="Times New Roman" panose="02020603050405020304" charset="0"/>
                <a:cs typeface="Times New Roman" panose="02020603050405020304" charset="0"/>
              </a:rPr>
              <a:t>CONCLUSION</a:t>
            </a:r>
            <a:endParaRPr lang="en-IN" sz="3600" dirty="0"/>
          </a:p>
        </p:txBody>
      </p:sp>
      <p:sp>
        <p:nvSpPr>
          <p:cNvPr id="7" name="TextBox 6">
            <a:extLst>
              <a:ext uri="{FF2B5EF4-FFF2-40B4-BE49-F238E27FC236}">
                <a16:creationId xmlns:a16="http://schemas.microsoft.com/office/drawing/2014/main" id="{42E124BC-D3E4-4B54-A0A1-0DF4C84AB7BA}"/>
              </a:ext>
            </a:extLst>
          </p:cNvPr>
          <p:cNvSpPr txBox="1"/>
          <p:nvPr/>
        </p:nvSpPr>
        <p:spPr>
          <a:xfrm>
            <a:off x="1801906" y="1273076"/>
            <a:ext cx="9170894" cy="3139321"/>
          </a:xfrm>
          <a:prstGeom prst="rect">
            <a:avLst/>
          </a:prstGeom>
          <a:noFill/>
        </p:spPr>
        <p:txBody>
          <a:bodyPr wrap="square">
            <a:spAutoFit/>
          </a:bodyPr>
          <a:lstStyle/>
          <a:p>
            <a:pPr marL="342900" indent="-342900" algn="just">
              <a:buFont typeface="Wingdings" panose="05000000000000000000" charset="0"/>
              <a:buChar char="q"/>
            </a:pPr>
            <a:r>
              <a:rPr lang="en-US" sz="1800" dirty="0">
                <a:latin typeface="Times New Roman" panose="02020603050405020304" charset="0"/>
                <a:cs typeface="Times New Roman" panose="02020603050405020304" charset="0"/>
              </a:rPr>
              <a:t>In proposed strategy, high </a:t>
            </a:r>
            <a:r>
              <a:rPr lang="en-IN" altLang="en-US" sz="1800" dirty="0">
                <a:latin typeface="Times New Roman" panose="02020603050405020304" charset="0"/>
                <a:cs typeface="Times New Roman" panose="02020603050405020304" charset="0"/>
              </a:rPr>
              <a:t>resolution </a:t>
            </a:r>
            <a:r>
              <a:rPr lang="en-US" sz="1800" dirty="0">
                <a:latin typeface="Times New Roman" panose="02020603050405020304" charset="0"/>
                <a:cs typeface="Times New Roman" panose="02020603050405020304" charset="0"/>
              </a:rPr>
              <a:t>satellite picture is modified over to grayscale picture, followed by adjustment, morphological processing, edge detection and closing. Then we overlap the </a:t>
            </a:r>
            <a:r>
              <a:rPr lang="en-IN" sz="1800" dirty="0">
                <a:latin typeface="Times New Roman" panose="02020603050405020304" charset="0"/>
                <a:cs typeface="Times New Roman" panose="02020603050405020304" charset="0"/>
              </a:rPr>
              <a:t>resultant image on the grayscale image, resulting in road detected image.</a:t>
            </a:r>
          </a:p>
          <a:p>
            <a:pPr algn="just"/>
            <a:endParaRPr lang="en-US" sz="1800" dirty="0">
              <a:latin typeface="Times New Roman" panose="02020603050405020304" charset="0"/>
              <a:cs typeface="Times New Roman" panose="02020603050405020304" charset="0"/>
            </a:endParaRPr>
          </a:p>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rPr>
              <a:t>In the process we also </a:t>
            </a:r>
            <a:r>
              <a:rPr lang="en-US" sz="1800" dirty="0">
                <a:latin typeface="Times New Roman" panose="02020603050405020304" charset="0"/>
                <a:cs typeface="Times New Roman" panose="02020603050405020304" charset="0"/>
              </a:rPr>
              <a:t>discover</a:t>
            </a:r>
            <a:r>
              <a:rPr lang="en-IN" altLang="en-US" sz="1800" dirty="0">
                <a:latin typeface="Times New Roman" panose="02020603050405020304" charset="0"/>
                <a:cs typeface="Times New Roman" panose="02020603050405020304" charset="0"/>
              </a:rPr>
              <a:t>ed</a:t>
            </a:r>
            <a:r>
              <a:rPr lang="en-US" sz="1800" dirty="0">
                <a:latin typeface="Times New Roman" panose="02020603050405020304" charset="0"/>
                <a:cs typeface="Times New Roman" panose="02020603050405020304" charset="0"/>
              </a:rPr>
              <a:t> the potential of high resolution satellite images for detecting and extracting the road network in a robust manner.</a:t>
            </a:r>
          </a:p>
          <a:p>
            <a:pPr marL="342900" indent="-342900" algn="just">
              <a:buFont typeface="Wingdings" panose="05000000000000000000" charset="0"/>
              <a:buChar char="q"/>
            </a:pPr>
            <a:endParaRPr lang="en-US" dirty="0">
              <a:latin typeface="Times New Roman" panose="02020603050405020304" charset="0"/>
              <a:cs typeface="Times New Roman" panose="02020603050405020304" charset="0"/>
            </a:endParaRPr>
          </a:p>
          <a:p>
            <a:pPr marL="342900" indent="-342900" algn="just">
              <a:buFont typeface="Wingdings" panose="05000000000000000000" charset="0"/>
              <a:buChar char="q"/>
            </a:pPr>
            <a:r>
              <a:rPr lang="en-US" dirty="0">
                <a:latin typeface="Times New Roman" panose="02020603050405020304" charset="0"/>
                <a:cs typeface="Times New Roman" panose="02020603050405020304" charset="0"/>
              </a:rPr>
              <a:t>Our goal was to extract roads from a high resolution satellite image, in which we are successful.</a:t>
            </a:r>
          </a:p>
          <a:p>
            <a:pPr algn="just"/>
            <a:endParaRPr lang="en-US" dirty="0">
              <a:latin typeface="Times New Roman" panose="02020603050405020304" charset="0"/>
              <a:cs typeface="Times New Roman" panose="02020603050405020304" charset="0"/>
            </a:endParaRPr>
          </a:p>
          <a:p>
            <a:pPr marL="342900" indent="-342900" algn="just">
              <a:buFont typeface="Wingdings" panose="05000000000000000000" charset="0"/>
              <a:buChar char="q"/>
            </a:pPr>
            <a:endParaRPr lang="en-US" sz="1800" dirty="0">
              <a:latin typeface="Times New Roman" panose="02020603050405020304" charset="0"/>
              <a:cs typeface="Times New Roman" panose="02020603050405020304" charset="0"/>
            </a:endParaRPr>
          </a:p>
        </p:txBody>
      </p:sp>
      <p:sp>
        <p:nvSpPr>
          <p:cNvPr id="4" name="Slide Number Placeholder 3">
            <a:extLst>
              <a:ext uri="{FF2B5EF4-FFF2-40B4-BE49-F238E27FC236}">
                <a16:creationId xmlns:a16="http://schemas.microsoft.com/office/drawing/2014/main" id="{4977130B-40AB-48E3-8C0C-3791941A2CF1}"/>
              </a:ext>
            </a:extLst>
          </p:cNvPr>
          <p:cNvSpPr>
            <a:spLocks noGrp="1"/>
          </p:cNvSpPr>
          <p:nvPr>
            <p:ph type="sldNum" sz="quarter" idx="12"/>
          </p:nvPr>
        </p:nvSpPr>
        <p:spPr/>
        <p:txBody>
          <a:bodyPr/>
          <a:lstStyle/>
          <a:p>
            <a:fld id="{6D22F896-40B5-4ADD-8801-0D06FADFA095}" type="slidenum">
              <a:rPr lang="en-US" smtClean="0"/>
              <a:t>16</a:t>
            </a:fld>
            <a:endParaRPr lang="en-US" dirty="0"/>
          </a:p>
        </p:txBody>
      </p:sp>
    </p:spTree>
    <p:extLst>
      <p:ext uri="{BB962C8B-B14F-4D97-AF65-F5344CB8AC3E}">
        <p14:creationId xmlns:p14="http://schemas.microsoft.com/office/powerpoint/2010/main" val="40063227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5CD494C-0495-4ED7-84BC-81DCF5D0DCAF}"/>
              </a:ext>
            </a:extLst>
          </p:cNvPr>
          <p:cNvSpPr txBox="1"/>
          <p:nvPr/>
        </p:nvSpPr>
        <p:spPr>
          <a:xfrm>
            <a:off x="1739153" y="348734"/>
            <a:ext cx="6096000" cy="646331"/>
          </a:xfrm>
          <a:prstGeom prst="rect">
            <a:avLst/>
          </a:prstGeom>
          <a:noFill/>
        </p:spPr>
        <p:txBody>
          <a:bodyPr wrap="square">
            <a:spAutoFit/>
          </a:bodyPr>
          <a:lstStyle/>
          <a:p>
            <a:r>
              <a:rPr lang="en-IN" altLang="en-US" sz="3600" b="1" u="sng" dirty="0">
                <a:latin typeface="Times New Roman" panose="02020603050405020304" charset="0"/>
                <a:cs typeface="Times New Roman" panose="02020603050405020304" charset="0"/>
              </a:rPr>
              <a:t>REFERENCES</a:t>
            </a:r>
            <a:endParaRPr lang="en-IN" sz="3600" dirty="0"/>
          </a:p>
        </p:txBody>
      </p:sp>
      <p:sp>
        <p:nvSpPr>
          <p:cNvPr id="7" name="TextBox 6">
            <a:extLst>
              <a:ext uri="{FF2B5EF4-FFF2-40B4-BE49-F238E27FC236}">
                <a16:creationId xmlns:a16="http://schemas.microsoft.com/office/drawing/2014/main" id="{DCE94158-688F-4D02-B58D-53419FC7C1ED}"/>
              </a:ext>
            </a:extLst>
          </p:cNvPr>
          <p:cNvSpPr txBox="1"/>
          <p:nvPr/>
        </p:nvSpPr>
        <p:spPr>
          <a:xfrm>
            <a:off x="1739153" y="1317795"/>
            <a:ext cx="9950823" cy="4247317"/>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[1] https://www.ijeast.com/papers/708-714,Tesma412,IJEAST.pdf</a:t>
            </a:r>
          </a:p>
          <a:p>
            <a:endParaRPr lang="en-IN" dirty="0">
              <a:latin typeface="Times New Roman" panose="02020603050405020304" pitchFamily="18" charset="0"/>
              <a:cs typeface="Times New Roman" panose="02020603050405020304" pitchFamily="18" charset="0"/>
            </a:endParaRPr>
          </a:p>
          <a:p>
            <a:r>
              <a:rPr lang="en-US" dirty="0">
                <a:effectLst/>
                <a:latin typeface="Times New Roman" panose="02020603050405020304" pitchFamily="18" charset="0"/>
                <a:cs typeface="Times New Roman" panose="02020603050405020304" pitchFamily="18" charset="0"/>
              </a:rPr>
              <a:t>[2] </a:t>
            </a:r>
            <a:r>
              <a:rPr lang="en-US" dirty="0" err="1">
                <a:effectLst/>
                <a:latin typeface="Times New Roman" panose="02020603050405020304" pitchFamily="18" charset="0"/>
                <a:cs typeface="Times New Roman" panose="02020603050405020304" pitchFamily="18" charset="0"/>
              </a:rPr>
              <a:t>Zhijian</a:t>
            </a:r>
            <a:r>
              <a:rPr lang="en-US" dirty="0">
                <a:effectLst/>
                <a:latin typeface="Times New Roman" panose="02020603050405020304" pitchFamily="18" charset="0"/>
                <a:cs typeface="Times New Roman" panose="02020603050405020304" pitchFamily="18" charset="0"/>
              </a:rPr>
              <a:t>, H., Zhang, J. and Xu, F. (2014) “A multi-stage method to extract road from high resolution satellite image,” </a:t>
            </a:r>
            <a:r>
              <a:rPr lang="en-US" i="1" dirty="0">
                <a:effectLst/>
                <a:latin typeface="Times New Roman" panose="02020603050405020304" pitchFamily="18" charset="0"/>
                <a:cs typeface="Times New Roman" panose="02020603050405020304" pitchFamily="18" charset="0"/>
              </a:rPr>
              <a:t>IOP Conference Series: Earth and Environmental Science</a:t>
            </a:r>
            <a:r>
              <a:rPr lang="en-US" dirty="0">
                <a:effectLst/>
                <a:latin typeface="Times New Roman" panose="02020603050405020304" pitchFamily="18" charset="0"/>
                <a:cs typeface="Times New Roman" panose="02020603050405020304" pitchFamily="18" charset="0"/>
              </a:rPr>
              <a:t>, 17, p. 012207. </a:t>
            </a:r>
          </a:p>
          <a:p>
            <a:r>
              <a:rPr lang="en-US" dirty="0">
                <a:effectLst/>
                <a:latin typeface="Times New Roman" panose="02020603050405020304" pitchFamily="18" charset="0"/>
                <a:cs typeface="Times New Roman" panose="02020603050405020304" pitchFamily="18" charset="0"/>
              </a:rPr>
              <a:t>Available at: https://doi.org/10.1088/1755-1315/17/1/012207. </a:t>
            </a:r>
          </a:p>
          <a:p>
            <a:endParaRPr lang="en-US" dirty="0">
              <a:effectLst/>
              <a:latin typeface="Times New Roman" panose="02020603050405020304" pitchFamily="18" charset="0"/>
              <a:cs typeface="Times New Roman" panose="02020603050405020304" pitchFamily="18" charset="0"/>
            </a:endParaRPr>
          </a:p>
          <a:p>
            <a:r>
              <a:rPr lang="en-US" dirty="0">
                <a:effectLst/>
                <a:latin typeface="Times New Roman" panose="02020603050405020304" pitchFamily="18" charset="0"/>
                <a:cs typeface="Times New Roman" panose="02020603050405020304" pitchFamily="18" charset="0"/>
              </a:rPr>
              <a:t>[3] </a:t>
            </a:r>
            <a:r>
              <a:rPr lang="en-US" dirty="0" err="1">
                <a:effectLst/>
                <a:latin typeface="Times New Roman" panose="02020603050405020304" pitchFamily="18" charset="0"/>
                <a:cs typeface="Times New Roman" panose="02020603050405020304" pitchFamily="18" charset="0"/>
              </a:rPr>
              <a:t>Hormese</a:t>
            </a:r>
            <a:r>
              <a:rPr lang="en-US" dirty="0">
                <a:effectLst/>
                <a:latin typeface="Times New Roman" panose="02020603050405020304" pitchFamily="18" charset="0"/>
                <a:cs typeface="Times New Roman" panose="02020603050405020304" pitchFamily="18" charset="0"/>
              </a:rPr>
              <a:t>, J. and Saravanan, C. (2016) “Automated road extraction from high resolution satellite images,” </a:t>
            </a:r>
            <a:r>
              <a:rPr lang="en-US" i="1" dirty="0">
                <a:effectLst/>
                <a:latin typeface="Times New Roman" panose="02020603050405020304" pitchFamily="18" charset="0"/>
                <a:cs typeface="Times New Roman" panose="02020603050405020304" pitchFamily="18" charset="0"/>
              </a:rPr>
              <a:t>Procedia Technology</a:t>
            </a:r>
            <a:r>
              <a:rPr lang="en-US" dirty="0">
                <a:effectLst/>
                <a:latin typeface="Times New Roman" panose="02020603050405020304" pitchFamily="18" charset="0"/>
                <a:cs typeface="Times New Roman" panose="02020603050405020304" pitchFamily="18" charset="0"/>
              </a:rPr>
              <a:t>, 24, pp. 1460–1467. </a:t>
            </a:r>
          </a:p>
          <a:p>
            <a:r>
              <a:rPr lang="en-US" dirty="0">
                <a:effectLst/>
                <a:latin typeface="Times New Roman" panose="02020603050405020304" pitchFamily="18" charset="0"/>
                <a:cs typeface="Times New Roman" panose="02020603050405020304" pitchFamily="18" charset="0"/>
              </a:rPr>
              <a:t>Available at: https://doi.org/10.1016/j.protcy.2016.05.180.</a:t>
            </a:r>
          </a:p>
          <a:p>
            <a:endParaRPr lang="en-US" dirty="0">
              <a:latin typeface="Times New Roman" panose="02020603050405020304" pitchFamily="18" charset="0"/>
              <a:cs typeface="Times New Roman" panose="02020603050405020304" pitchFamily="18" charset="0"/>
            </a:endParaRPr>
          </a:p>
          <a:p>
            <a:r>
              <a:rPr lang="en-US" dirty="0">
                <a:effectLst/>
                <a:latin typeface="Times New Roman" panose="02020603050405020304" pitchFamily="18" charset="0"/>
                <a:cs typeface="Times New Roman" panose="02020603050405020304" pitchFamily="18" charset="0"/>
              </a:rPr>
              <a:t>[4] Keaton, T. and </a:t>
            </a:r>
            <a:r>
              <a:rPr lang="en-US" dirty="0" err="1">
                <a:effectLst/>
                <a:latin typeface="Times New Roman" panose="02020603050405020304" pitchFamily="18" charset="0"/>
                <a:cs typeface="Times New Roman" panose="02020603050405020304" pitchFamily="18" charset="0"/>
              </a:rPr>
              <a:t>Brokish</a:t>
            </a:r>
            <a:r>
              <a:rPr lang="en-US" dirty="0">
                <a:effectLst/>
                <a:latin typeface="Times New Roman" panose="02020603050405020304" pitchFamily="18" charset="0"/>
                <a:cs typeface="Times New Roman" panose="02020603050405020304" pitchFamily="18" charset="0"/>
              </a:rPr>
              <a:t>, J. (no date) “A level set method for the extraction of roads from multispectral imagery,” </a:t>
            </a:r>
            <a:r>
              <a:rPr lang="en-US" i="1" dirty="0">
                <a:effectLst/>
                <a:latin typeface="Times New Roman" panose="02020603050405020304" pitchFamily="18" charset="0"/>
                <a:cs typeface="Times New Roman" panose="02020603050405020304" pitchFamily="18" charset="0"/>
              </a:rPr>
              <a:t>Applied Imagery Pattern Recognition Workshop, 2002. Proceedings.</a:t>
            </a:r>
            <a:r>
              <a:rPr lang="en-US" dirty="0">
                <a:effectLst/>
                <a:latin typeface="Times New Roman" panose="02020603050405020304" pitchFamily="18" charset="0"/>
                <a:cs typeface="Times New Roman" panose="02020603050405020304" pitchFamily="18" charset="0"/>
              </a:rPr>
              <a:t> [Preprint]. </a:t>
            </a:r>
          </a:p>
          <a:p>
            <a:r>
              <a:rPr lang="en-US" dirty="0">
                <a:effectLst/>
                <a:latin typeface="Times New Roman" panose="02020603050405020304" pitchFamily="18" charset="0"/>
                <a:cs typeface="Times New Roman" panose="02020603050405020304" pitchFamily="18" charset="0"/>
              </a:rPr>
              <a:t>Available at: https://doi.org/10.1109/aipr.2002.1182268</a:t>
            </a:r>
            <a:r>
              <a:rPr lang="en-US" dirty="0">
                <a:effectLst/>
              </a:rPr>
              <a:t>. </a:t>
            </a:r>
          </a:p>
          <a:p>
            <a:endParaRPr lang="en-US" dirty="0">
              <a:effectLst/>
              <a:latin typeface="Times New Roman" panose="02020603050405020304" pitchFamily="18" charset="0"/>
              <a:cs typeface="Times New Roman" panose="02020603050405020304" pitchFamily="18" charset="0"/>
            </a:endParaRPr>
          </a:p>
          <a:p>
            <a:endParaRPr lang="en-US" dirty="0">
              <a:effectLst/>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954C18FF-E714-4A1E-8994-E41BF6AA97C7}"/>
              </a:ext>
            </a:extLst>
          </p:cNvPr>
          <p:cNvSpPr>
            <a:spLocks noGrp="1"/>
          </p:cNvSpPr>
          <p:nvPr>
            <p:ph type="sldNum" sz="quarter" idx="12"/>
          </p:nvPr>
        </p:nvSpPr>
        <p:spPr/>
        <p:txBody>
          <a:bodyPr/>
          <a:lstStyle/>
          <a:p>
            <a:fld id="{6D22F896-40B5-4ADD-8801-0D06FADFA095}" type="slidenum">
              <a:rPr lang="en-US" smtClean="0"/>
              <a:t>17</a:t>
            </a:fld>
            <a:endParaRPr lang="en-US" dirty="0"/>
          </a:p>
        </p:txBody>
      </p:sp>
    </p:spTree>
    <p:extLst>
      <p:ext uri="{BB962C8B-B14F-4D97-AF65-F5344CB8AC3E}">
        <p14:creationId xmlns:p14="http://schemas.microsoft.com/office/powerpoint/2010/main" val="11758073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C43D589-03FD-4B71-A54B-BCEBF1A0016C}"/>
              </a:ext>
            </a:extLst>
          </p:cNvPr>
          <p:cNvSpPr txBox="1"/>
          <p:nvPr/>
        </p:nvSpPr>
        <p:spPr>
          <a:xfrm>
            <a:off x="2057400" y="1613118"/>
            <a:ext cx="8077200" cy="3631763"/>
          </a:xfrm>
          <a:prstGeom prst="rect">
            <a:avLst/>
          </a:prstGeom>
          <a:noFill/>
        </p:spPr>
        <p:txBody>
          <a:bodyPr wrap="square">
            <a:spAutoFit/>
          </a:bodyPr>
          <a:lstStyle/>
          <a:p>
            <a:pPr algn="ctr"/>
            <a:r>
              <a:rPr kumimoji="0" lang="en-US" altLang="zh-CN" sz="9600" b="0" i="0" u="none" strike="noStrike" kern="1200" cap="none" spc="0" normalizeH="0" baseline="0" noProof="0" dirty="0">
                <a:ln>
                  <a:noFill/>
                </a:ln>
                <a:effectLst/>
                <a:uLnTx/>
                <a:uFillTx/>
                <a:latin typeface="Calibri" panose="020F0502020204030204" pitchFamily="34" charset="0"/>
                <a:ea typeface="+mj-ea"/>
                <a:cs typeface="Calibri" panose="020F0502020204030204" pitchFamily="34" charset="0"/>
              </a:rPr>
              <a:t> </a:t>
            </a:r>
            <a:r>
              <a:rPr kumimoji="0" lang="en-US" altLang="zh-CN" sz="11500" b="1" i="0" u="none" strike="noStrike" kern="1200" cap="none" spc="0" normalizeH="0" baseline="0" noProof="0" dirty="0">
                <a:ln>
                  <a:noFill/>
                </a:ln>
                <a:effectLst/>
                <a:uLnTx/>
                <a:uFillTx/>
                <a:latin typeface="Calibri" panose="020F0502020204030204" pitchFamily="34" charset="0"/>
                <a:ea typeface="+mj-ea"/>
                <a:cs typeface="Calibri" panose="020F0502020204030204" pitchFamily="34" charset="0"/>
              </a:rPr>
              <a:t>THANK </a:t>
            </a:r>
          </a:p>
          <a:p>
            <a:pPr algn="ctr"/>
            <a:r>
              <a:rPr kumimoji="0" lang="en-US" altLang="zh-CN" sz="11500" b="1" i="0" u="none" strike="noStrike" kern="1200" cap="none" spc="0" normalizeH="0" baseline="0" noProof="0" dirty="0">
                <a:ln>
                  <a:noFill/>
                </a:ln>
                <a:effectLst/>
                <a:uLnTx/>
                <a:uFillTx/>
                <a:latin typeface="Calibri" panose="020F0502020204030204" pitchFamily="34" charset="0"/>
                <a:ea typeface="+mj-ea"/>
                <a:cs typeface="Calibri" panose="020F0502020204030204" pitchFamily="34" charset="0"/>
              </a:rPr>
              <a:t>YOU</a:t>
            </a:r>
            <a:endParaRPr lang="en-IN" sz="11500" dirty="0">
              <a:latin typeface="Calibri" panose="020F0502020204030204" pitchFamily="34" charset="0"/>
              <a:cs typeface="Calibri" panose="020F0502020204030204" pitchFamily="34" charset="0"/>
            </a:endParaRPr>
          </a:p>
        </p:txBody>
      </p:sp>
      <p:sp>
        <p:nvSpPr>
          <p:cNvPr id="4" name="Slide Number Placeholder 3">
            <a:extLst>
              <a:ext uri="{FF2B5EF4-FFF2-40B4-BE49-F238E27FC236}">
                <a16:creationId xmlns:a16="http://schemas.microsoft.com/office/drawing/2014/main" id="{FDD56452-9746-4FB3-9AE2-7FD5F9D21AEB}"/>
              </a:ext>
            </a:extLst>
          </p:cNvPr>
          <p:cNvSpPr>
            <a:spLocks noGrp="1"/>
          </p:cNvSpPr>
          <p:nvPr>
            <p:ph type="sldNum" sz="quarter" idx="12"/>
          </p:nvPr>
        </p:nvSpPr>
        <p:spPr/>
        <p:txBody>
          <a:bodyPr/>
          <a:lstStyle/>
          <a:p>
            <a:fld id="{6D22F896-40B5-4ADD-8801-0D06FADFA095}" type="slidenum">
              <a:rPr lang="en-US" smtClean="0"/>
              <a:t>18</a:t>
            </a:fld>
            <a:endParaRPr lang="en-US" dirty="0"/>
          </a:p>
        </p:txBody>
      </p:sp>
    </p:spTree>
    <p:extLst>
      <p:ext uri="{BB962C8B-B14F-4D97-AF65-F5344CB8AC3E}">
        <p14:creationId xmlns:p14="http://schemas.microsoft.com/office/powerpoint/2010/main" val="23951579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1CBF1-51F8-4E77-9001-CC130260CAF5}"/>
              </a:ext>
            </a:extLst>
          </p:cNvPr>
          <p:cNvSpPr>
            <a:spLocks noGrp="1"/>
          </p:cNvSpPr>
          <p:nvPr>
            <p:ph type="title"/>
          </p:nvPr>
        </p:nvSpPr>
        <p:spPr>
          <a:xfrm>
            <a:off x="1809750" y="709612"/>
            <a:ext cx="3582989" cy="714375"/>
          </a:xfrm>
        </p:spPr>
        <p:txBody>
          <a:bodyPr>
            <a:normAutofit fontScale="90000"/>
          </a:bodyPr>
          <a:lstStyle/>
          <a:p>
            <a:pPr algn="l"/>
            <a:r>
              <a:rPr lang="en-US" b="1" u="sng" dirty="0">
                <a:solidFill>
                  <a:schemeClr val="tx1">
                    <a:lumMod val="95000"/>
                    <a:lumOff val="5000"/>
                  </a:schemeClr>
                </a:solidFill>
                <a:latin typeface="Times New Roman" panose="02020603050405020304" pitchFamily="18" charset="0"/>
                <a:ea typeface="Algerian"/>
                <a:cs typeface="Times New Roman" panose="02020603050405020304" pitchFamily="18" charset="0"/>
                <a:sym typeface="Algerian"/>
              </a:rPr>
              <a:t>CONTENTS</a:t>
            </a:r>
            <a:br>
              <a:rPr lang="en-IN" sz="4000" dirty="0">
                <a:solidFill>
                  <a:schemeClr val="bg1"/>
                </a:solidFill>
              </a:rPr>
            </a:br>
            <a:endParaRPr lang="en-IN" dirty="0"/>
          </a:p>
        </p:txBody>
      </p:sp>
      <p:sp>
        <p:nvSpPr>
          <p:cNvPr id="5" name="TextBox 4">
            <a:extLst>
              <a:ext uri="{FF2B5EF4-FFF2-40B4-BE49-F238E27FC236}">
                <a16:creationId xmlns:a16="http://schemas.microsoft.com/office/drawing/2014/main" id="{6F055D62-9150-4C54-A939-080295D1B7C9}"/>
              </a:ext>
            </a:extLst>
          </p:cNvPr>
          <p:cNvSpPr txBox="1"/>
          <p:nvPr/>
        </p:nvSpPr>
        <p:spPr>
          <a:xfrm>
            <a:off x="2057400" y="1781175"/>
            <a:ext cx="4981575" cy="369332"/>
          </a:xfrm>
          <a:prstGeom prst="rect">
            <a:avLst/>
          </a:prstGeom>
          <a:noFill/>
        </p:spPr>
        <p:txBody>
          <a:bodyPr wrap="square" rtlCol="0">
            <a:spAutoFit/>
          </a:bodyPr>
          <a:lstStyle/>
          <a:p>
            <a:endParaRPr lang="en-IN" dirty="0"/>
          </a:p>
        </p:txBody>
      </p:sp>
      <p:graphicFrame>
        <p:nvGraphicFramePr>
          <p:cNvPr id="7" name="Diagram 6">
            <a:extLst>
              <a:ext uri="{FF2B5EF4-FFF2-40B4-BE49-F238E27FC236}">
                <a16:creationId xmlns:a16="http://schemas.microsoft.com/office/drawing/2014/main" id="{8FD46474-47EA-4D0B-96FE-618388014256}"/>
              </a:ext>
            </a:extLst>
          </p:cNvPr>
          <p:cNvGraphicFramePr/>
          <p:nvPr>
            <p:extLst>
              <p:ext uri="{D42A27DB-BD31-4B8C-83A1-F6EECF244321}">
                <p14:modId xmlns:p14="http://schemas.microsoft.com/office/powerpoint/2010/main" val="4227757600"/>
              </p:ext>
            </p:extLst>
          </p:nvPr>
        </p:nvGraphicFramePr>
        <p:xfrm>
          <a:off x="1809749" y="1120589"/>
          <a:ext cx="8992721" cy="5027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D40268B4-D21D-4D03-A35B-673EA15319BE}"/>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19906365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779FD-F987-4F72-B4BF-4C3F15035CB7}"/>
              </a:ext>
            </a:extLst>
          </p:cNvPr>
          <p:cNvSpPr>
            <a:spLocks noGrp="1"/>
          </p:cNvSpPr>
          <p:nvPr>
            <p:ph type="title"/>
          </p:nvPr>
        </p:nvSpPr>
        <p:spPr>
          <a:xfrm>
            <a:off x="788986" y="444314"/>
            <a:ext cx="5307014" cy="990600"/>
          </a:xfrm>
        </p:spPr>
        <p:txBody>
          <a:bodyPr>
            <a:normAutofit/>
          </a:bodyPr>
          <a:lstStyle/>
          <a:p>
            <a:r>
              <a:rPr kumimoji="0" lang="en-IN" altLang="en-US" sz="3600" b="1" i="0" u="sng" strike="noStrike" kern="1200" cap="all" spc="0" normalizeH="0" baseline="0" noProof="0" dirty="0">
                <a:ln>
                  <a:noFill/>
                </a:ln>
                <a:solidFill>
                  <a:schemeClr val="bg2">
                    <a:lumMod val="10000"/>
                  </a:schemeClr>
                </a:solidFill>
                <a:effectLst/>
                <a:uLnTx/>
                <a:uFillTx/>
                <a:latin typeface="Times New Roman" panose="02020603050405020304" charset="0"/>
                <a:ea typeface="+mj-ea"/>
                <a:cs typeface="Times New Roman" panose="02020603050405020304" charset="0"/>
              </a:rPr>
              <a:t>introduction</a:t>
            </a:r>
            <a:endParaRPr lang="en-IN" sz="3600" dirty="0">
              <a:solidFill>
                <a:schemeClr val="bg2">
                  <a:lumMod val="10000"/>
                </a:schemeClr>
              </a:solidFill>
            </a:endParaRPr>
          </a:p>
        </p:txBody>
      </p:sp>
      <p:sp>
        <p:nvSpPr>
          <p:cNvPr id="4" name="TextBox 3">
            <a:extLst>
              <a:ext uri="{FF2B5EF4-FFF2-40B4-BE49-F238E27FC236}">
                <a16:creationId xmlns:a16="http://schemas.microsoft.com/office/drawing/2014/main" id="{71B2CD3D-2FF9-4A8B-AFCD-CEFFFFDE5FD4}"/>
              </a:ext>
            </a:extLst>
          </p:cNvPr>
          <p:cNvSpPr txBox="1"/>
          <p:nvPr/>
        </p:nvSpPr>
        <p:spPr>
          <a:xfrm>
            <a:off x="1293812" y="1690824"/>
            <a:ext cx="10808541" cy="3139321"/>
          </a:xfrm>
          <a:prstGeom prst="rect">
            <a:avLst/>
          </a:prstGeom>
          <a:noFill/>
        </p:spPr>
        <p:txBody>
          <a:bodyPr wrap="square">
            <a:spAutoFit/>
          </a:bodyPr>
          <a:lstStyle/>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rPr>
              <a:t>Automatic road detection from satellite images is an important topic in photogrammetry and it is also helpful in urban planning.</a:t>
            </a:r>
          </a:p>
          <a:p>
            <a:pPr algn="just"/>
            <a:endParaRPr lang="en-IN" altLang="en-US" sz="1800" dirty="0">
              <a:latin typeface="Times New Roman" panose="02020603050405020304" charset="0"/>
              <a:cs typeface="Times New Roman" panose="02020603050405020304" charset="0"/>
            </a:endParaRPr>
          </a:p>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rPr>
              <a:t>Satellite images often contain noise and several objects. Therefore, these images are pre-processed and enhanced before the extraction of objects and to reduce the noise in the image by using filters. </a:t>
            </a:r>
          </a:p>
          <a:p>
            <a:pPr algn="just"/>
            <a:endParaRPr lang="en-IN" altLang="en-US" sz="1800" dirty="0">
              <a:latin typeface="Times New Roman" panose="02020603050405020304" charset="0"/>
              <a:cs typeface="Times New Roman" panose="02020603050405020304" charset="0"/>
            </a:endParaRPr>
          </a:p>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sym typeface="+mn-ea"/>
              </a:rPr>
              <a:t>T</a:t>
            </a:r>
            <a:r>
              <a:rPr lang="en-US" sz="1800" dirty="0">
                <a:latin typeface="Times New Roman" panose="02020603050405020304" charset="0"/>
                <a:cs typeface="Times New Roman" panose="02020603050405020304" charset="0"/>
                <a:sym typeface="+mn-ea"/>
              </a:rPr>
              <a:t>o enhance the image and to strengthen the road feature with the surrounding environment</a:t>
            </a:r>
            <a:r>
              <a:rPr lang="en-IN" altLang="en-US" sz="1800" dirty="0">
                <a:latin typeface="Times New Roman" panose="02020603050405020304" charset="0"/>
                <a:cs typeface="Times New Roman" panose="02020603050405020304" charset="0"/>
                <a:sym typeface="+mn-ea"/>
              </a:rPr>
              <a:t> </a:t>
            </a:r>
            <a:r>
              <a:rPr lang="en-US" sz="1800" dirty="0">
                <a:latin typeface="Times New Roman" panose="02020603050405020304" charset="0"/>
                <a:cs typeface="Times New Roman" panose="02020603050405020304" charset="0"/>
                <a:sym typeface="+mn-ea"/>
              </a:rPr>
              <a:t>color gradient</a:t>
            </a:r>
            <a:r>
              <a:rPr lang="en-IN" altLang="en-US" sz="1800" dirty="0">
                <a:latin typeface="Times New Roman" panose="02020603050405020304" charset="0"/>
                <a:cs typeface="Times New Roman" panose="02020603050405020304" charset="0"/>
                <a:sym typeface="+mn-ea"/>
              </a:rPr>
              <a:t> </a:t>
            </a:r>
            <a:r>
              <a:rPr lang="en-US" sz="1800" dirty="0">
                <a:latin typeface="Times New Roman" panose="02020603050405020304" charset="0"/>
                <a:cs typeface="Times New Roman" panose="02020603050405020304" charset="0"/>
                <a:sym typeface="+mn-ea"/>
              </a:rPr>
              <a:t>some methods for road extraction from satellite images based on the concept</a:t>
            </a:r>
            <a:r>
              <a:rPr lang="en-IN" altLang="en-US" sz="1800" dirty="0">
                <a:latin typeface="Times New Roman" panose="02020603050405020304" charset="0"/>
                <a:cs typeface="Times New Roman" panose="02020603050405020304" charset="0"/>
                <a:sym typeface="+mn-ea"/>
              </a:rPr>
              <a:t> </a:t>
            </a:r>
            <a:r>
              <a:rPr lang="en-US" sz="1800" dirty="0">
                <a:latin typeface="Times New Roman" panose="02020603050405020304" charset="0"/>
                <a:cs typeface="Times New Roman" panose="02020603050405020304" charset="0"/>
                <a:sym typeface="+mn-ea"/>
              </a:rPr>
              <a:t>histogram equalization, Otsu’s method of image segmentation, median filter and edge detection operations of image processing</a:t>
            </a:r>
            <a:r>
              <a:rPr lang="en-IN" altLang="en-US" sz="1800" dirty="0">
                <a:latin typeface="Times New Roman" panose="02020603050405020304" charset="0"/>
                <a:cs typeface="Times New Roman" panose="02020603050405020304" charset="0"/>
                <a:sym typeface="+mn-ea"/>
              </a:rPr>
              <a:t> is used</a:t>
            </a:r>
            <a:r>
              <a:rPr lang="en-US" sz="1800" dirty="0">
                <a:latin typeface="Times New Roman" panose="02020603050405020304" charset="0"/>
                <a:cs typeface="Times New Roman" panose="02020603050405020304" charset="0"/>
                <a:sym typeface="+mn-ea"/>
              </a:rPr>
              <a:t>.</a:t>
            </a:r>
          </a:p>
          <a:p>
            <a:pPr algn="just"/>
            <a:endParaRPr lang="en-IN" altLang="en-US" sz="1800" dirty="0">
              <a:latin typeface="Times New Roman" panose="02020603050405020304" charset="0"/>
              <a:cs typeface="Times New Roman" panose="02020603050405020304" charset="0"/>
            </a:endParaRPr>
          </a:p>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rPr>
              <a:t>The objects in the satellite images are divided into three categories of point, line and area type. </a:t>
            </a:r>
          </a:p>
        </p:txBody>
      </p:sp>
      <p:sp>
        <p:nvSpPr>
          <p:cNvPr id="6" name="Slide Number Placeholder 5">
            <a:extLst>
              <a:ext uri="{FF2B5EF4-FFF2-40B4-BE49-F238E27FC236}">
                <a16:creationId xmlns:a16="http://schemas.microsoft.com/office/drawing/2014/main" id="{C4E22C80-AF00-483C-947A-6E9EC59E6F50}"/>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3107041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44F5731-0A75-44AA-A61E-5B3AE89890FF}"/>
              </a:ext>
            </a:extLst>
          </p:cNvPr>
          <p:cNvSpPr txBox="1"/>
          <p:nvPr/>
        </p:nvSpPr>
        <p:spPr>
          <a:xfrm>
            <a:off x="161366" y="659011"/>
            <a:ext cx="6096000" cy="646331"/>
          </a:xfrm>
          <a:prstGeom prst="rect">
            <a:avLst/>
          </a:prstGeom>
          <a:noFill/>
        </p:spPr>
        <p:txBody>
          <a:bodyPr wrap="square">
            <a:spAutoFit/>
          </a:bodyPr>
          <a:lstStyle/>
          <a:p>
            <a:pPr algn="ctr"/>
            <a:r>
              <a:rPr lang="en-IN" altLang="en-US" sz="3600" b="1" u="sng" dirty="0">
                <a:latin typeface="Times New Roman" panose="02020603050405020304" charset="0"/>
                <a:cs typeface="Times New Roman" panose="02020603050405020304" charset="0"/>
              </a:rPr>
              <a:t>MOTIVATION</a:t>
            </a:r>
          </a:p>
        </p:txBody>
      </p:sp>
      <p:sp>
        <p:nvSpPr>
          <p:cNvPr id="7" name="TextBox 6">
            <a:extLst>
              <a:ext uri="{FF2B5EF4-FFF2-40B4-BE49-F238E27FC236}">
                <a16:creationId xmlns:a16="http://schemas.microsoft.com/office/drawing/2014/main" id="{11BA60B6-7174-489F-A0C8-B7B3B1237277}"/>
              </a:ext>
            </a:extLst>
          </p:cNvPr>
          <p:cNvSpPr txBox="1"/>
          <p:nvPr/>
        </p:nvSpPr>
        <p:spPr>
          <a:xfrm>
            <a:off x="1380565" y="1556354"/>
            <a:ext cx="10318377" cy="3970318"/>
          </a:xfrm>
          <a:prstGeom prst="rect">
            <a:avLst/>
          </a:prstGeom>
          <a:noFill/>
        </p:spPr>
        <p:txBody>
          <a:bodyPr wrap="square">
            <a:spAutoFit/>
          </a:bodyPr>
          <a:lstStyle/>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sym typeface="+mn-ea"/>
              </a:rPr>
              <a:t>Satellite images obtain information of areas which are difficult to reach and provide monitor event, huge volume of data from GIS (Geographical Information System) database. </a:t>
            </a:r>
          </a:p>
          <a:p>
            <a:pPr algn="just"/>
            <a:endParaRPr lang="en-IN" altLang="en-US" sz="1800" dirty="0">
              <a:latin typeface="Times New Roman" panose="02020603050405020304" charset="0"/>
              <a:cs typeface="Times New Roman" panose="02020603050405020304" charset="0"/>
              <a:sym typeface="+mn-ea"/>
            </a:endParaRPr>
          </a:p>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sym typeface="+mn-ea"/>
              </a:rPr>
              <a:t>Automatic road detection from satellite images is an important topic and roads play a vital role in urban planning and thus its extraction is a great help for human expertise.</a:t>
            </a:r>
          </a:p>
          <a:p>
            <a:pPr algn="just"/>
            <a:endParaRPr lang="en-IN" altLang="en-US" sz="1800" dirty="0">
              <a:latin typeface="Times New Roman" panose="02020603050405020304" charset="0"/>
              <a:cs typeface="Times New Roman" panose="02020603050405020304" charset="0"/>
            </a:endParaRPr>
          </a:p>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sym typeface="+mn-ea"/>
              </a:rPr>
              <a:t>It greatly enhances the efficiency of map generation and it provides huge volume of data and monitor events and areas without any interference.</a:t>
            </a:r>
          </a:p>
          <a:p>
            <a:pPr algn="just"/>
            <a:endParaRPr lang="en-IN" altLang="en-US" sz="1800" dirty="0">
              <a:latin typeface="Times New Roman" panose="02020603050405020304" charset="0"/>
              <a:cs typeface="Times New Roman" panose="02020603050405020304" charset="0"/>
            </a:endParaRPr>
          </a:p>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sym typeface="+mn-ea"/>
              </a:rPr>
              <a:t>It is also used in transportation database, emergency response, military field and map updating.</a:t>
            </a:r>
          </a:p>
          <a:p>
            <a:pPr algn="just"/>
            <a:endParaRPr lang="en-IN" altLang="en-US" sz="1800" dirty="0">
              <a:latin typeface="Times New Roman" panose="02020603050405020304" charset="0"/>
              <a:cs typeface="Times New Roman" panose="02020603050405020304" charset="0"/>
              <a:sym typeface="+mn-ea"/>
            </a:endParaRPr>
          </a:p>
          <a:p>
            <a:pPr marL="342900" indent="-342900" algn="just">
              <a:buFont typeface="Wingdings" panose="05000000000000000000" charset="0"/>
              <a:buChar char="q"/>
            </a:pPr>
            <a:r>
              <a:rPr lang="en-IN" altLang="en-US" sz="1800" dirty="0">
                <a:latin typeface="Times New Roman" panose="02020603050405020304" charset="0"/>
                <a:cs typeface="Times New Roman" panose="02020603050405020304" charset="0"/>
              </a:rPr>
              <a:t>This has motivated, dedicated and focused on the development of efficient and advanced methods for object detection and extraction from satellite images in a robust manner.</a:t>
            </a:r>
          </a:p>
          <a:p>
            <a:pPr algn="just"/>
            <a:endParaRPr lang="en-US" sz="1800" dirty="0"/>
          </a:p>
        </p:txBody>
      </p:sp>
      <p:sp>
        <p:nvSpPr>
          <p:cNvPr id="4" name="Slide Number Placeholder 3">
            <a:extLst>
              <a:ext uri="{FF2B5EF4-FFF2-40B4-BE49-F238E27FC236}">
                <a16:creationId xmlns:a16="http://schemas.microsoft.com/office/drawing/2014/main" id="{7ABC1850-D314-4C64-838F-336758FA080D}"/>
              </a:ext>
            </a:extLst>
          </p:cNvPr>
          <p:cNvSpPr>
            <a:spLocks noGrp="1"/>
          </p:cNvSpPr>
          <p:nvPr>
            <p:ph type="sldNum" sz="quarter" idx="12"/>
          </p:nvPr>
        </p:nvSpPr>
        <p:spPr/>
        <p:txBody>
          <a:bodyPr/>
          <a:lstStyle/>
          <a:p>
            <a:fld id="{6D22F896-40B5-4ADD-8801-0D06FADFA095}" type="slidenum">
              <a:rPr lang="en-US" smtClean="0"/>
              <a:t>4</a:t>
            </a:fld>
            <a:endParaRPr lang="en-US" dirty="0"/>
          </a:p>
        </p:txBody>
      </p:sp>
    </p:spTree>
    <p:extLst>
      <p:ext uri="{BB962C8B-B14F-4D97-AF65-F5344CB8AC3E}">
        <p14:creationId xmlns:p14="http://schemas.microsoft.com/office/powerpoint/2010/main" val="4069611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AAC1E4E-B19B-4D7E-813F-8D8E04D7A9E1}"/>
              </a:ext>
            </a:extLst>
          </p:cNvPr>
          <p:cNvSpPr txBox="1"/>
          <p:nvPr/>
        </p:nvSpPr>
        <p:spPr>
          <a:xfrm>
            <a:off x="1775012" y="519063"/>
            <a:ext cx="6096000" cy="646331"/>
          </a:xfrm>
          <a:prstGeom prst="rect">
            <a:avLst/>
          </a:prstGeom>
          <a:noFill/>
        </p:spPr>
        <p:txBody>
          <a:bodyPr wrap="square">
            <a:spAutoFit/>
          </a:bodyPr>
          <a:lstStyle/>
          <a:p>
            <a:r>
              <a:rPr lang="en-IN" altLang="en-US" sz="3600" b="1" u="sng" dirty="0">
                <a:latin typeface="Times New Roman" panose="02020603050405020304" charset="0"/>
                <a:cs typeface="Times New Roman" panose="02020603050405020304" charset="0"/>
              </a:rPr>
              <a:t>PROBLEM STATEMENT</a:t>
            </a:r>
            <a:endParaRPr lang="en-IN" sz="3600" b="1" u="sng" dirty="0"/>
          </a:p>
        </p:txBody>
      </p:sp>
      <p:sp>
        <p:nvSpPr>
          <p:cNvPr id="7" name="TextBox 6">
            <a:extLst>
              <a:ext uri="{FF2B5EF4-FFF2-40B4-BE49-F238E27FC236}">
                <a16:creationId xmlns:a16="http://schemas.microsoft.com/office/drawing/2014/main" id="{7D54A165-51DB-485D-9530-07075DD0C02E}"/>
              </a:ext>
            </a:extLst>
          </p:cNvPr>
          <p:cNvSpPr txBox="1"/>
          <p:nvPr/>
        </p:nvSpPr>
        <p:spPr>
          <a:xfrm>
            <a:off x="1613646" y="1426312"/>
            <a:ext cx="10497671" cy="4001095"/>
          </a:xfrm>
          <a:prstGeom prst="rect">
            <a:avLst/>
          </a:prstGeom>
          <a:noFill/>
        </p:spPr>
        <p:txBody>
          <a:bodyPr wrap="square">
            <a:spAutoFit/>
          </a:bodyPr>
          <a:lstStyle/>
          <a:p>
            <a:r>
              <a:rPr lang="en-IN" altLang="en-US" sz="2800" dirty="0">
                <a:latin typeface="Sitka Small" pitchFamily="2" charset="0"/>
                <a:cs typeface="Times New Roman" panose="02020603050405020304" charset="0"/>
              </a:rPr>
              <a:t>EXTRACITON OF ROAD FROM SATELLITE RESOLUTION IMAGES USING MATLAB</a:t>
            </a:r>
            <a:endParaRPr lang="en-IN" altLang="en-US" sz="1800" dirty="0">
              <a:latin typeface="Times New Roman" panose="02020603050405020304" charset="0"/>
              <a:cs typeface="Times New Roman" panose="02020603050405020304" charset="0"/>
            </a:endParaRPr>
          </a:p>
          <a:p>
            <a:pPr algn="just"/>
            <a:endParaRPr lang="en-IN" altLang="en-US" dirty="0">
              <a:latin typeface="Times New Roman" panose="02020603050405020304" charset="0"/>
              <a:cs typeface="Times New Roman" panose="02020603050405020304" charset="0"/>
            </a:endParaRPr>
          </a:p>
          <a:p>
            <a:pPr algn="just"/>
            <a:r>
              <a:rPr lang="en-IN" altLang="en-US" sz="1800" dirty="0">
                <a:latin typeface="Times New Roman" panose="02020603050405020304" charset="0"/>
                <a:cs typeface="Times New Roman" panose="02020603050405020304" charset="0"/>
              </a:rPr>
              <a:t>The problems we faced while developing the algorithm are as follows:- </a:t>
            </a:r>
            <a:endParaRPr lang="en-IN" altLang="en-US" dirty="0">
              <a:latin typeface="Times New Roman" panose="02020603050405020304" charset="0"/>
              <a:cs typeface="Times New Roman" panose="02020603050405020304" charset="0"/>
            </a:endParaRPr>
          </a:p>
          <a:p>
            <a:pPr marL="342900" indent="-342900" algn="just">
              <a:buFont typeface="Wingdings" panose="05000000000000000000" charset="0"/>
              <a:buChar char="Ø"/>
            </a:pPr>
            <a:endParaRPr lang="en-IN" altLang="en-US" sz="1800" dirty="0">
              <a:latin typeface="Times New Roman" panose="02020603050405020304" charset="0"/>
              <a:cs typeface="Times New Roman" panose="02020603050405020304" charset="0"/>
            </a:endParaRPr>
          </a:p>
          <a:p>
            <a:pPr marL="342900" indent="-342900" algn="just">
              <a:buFont typeface="Wingdings" panose="05000000000000000000" charset="0"/>
              <a:buChar char="Ø"/>
            </a:pPr>
            <a:r>
              <a:rPr lang="en-IN" altLang="en-US" sz="1800" dirty="0">
                <a:latin typeface="Times New Roman" panose="02020603050405020304" charset="0"/>
                <a:cs typeface="Times New Roman" panose="02020603050405020304" charset="0"/>
              </a:rPr>
              <a:t>In images, there can be long houses, whose roof colour can be similar to roads, so sometimes the algorithm misses long houses as roads. Likewise, sometimes the area around a house is road-like but isn’t a road, so that area also gets detected as a road.</a:t>
            </a:r>
          </a:p>
          <a:p>
            <a:pPr algn="just"/>
            <a:endParaRPr lang="en-IN" altLang="en-US" sz="1800" dirty="0">
              <a:latin typeface="Times New Roman" panose="02020603050405020304" charset="0"/>
              <a:cs typeface="Times New Roman" panose="02020603050405020304" charset="0"/>
            </a:endParaRPr>
          </a:p>
          <a:p>
            <a:pPr marL="342900" indent="-342900" algn="just">
              <a:buFont typeface="Wingdings" panose="05000000000000000000" charset="0"/>
              <a:buChar char="Ø"/>
            </a:pPr>
            <a:r>
              <a:rPr lang="en-IN" altLang="en-US" sz="1800" dirty="0">
                <a:latin typeface="Times New Roman" panose="02020603050405020304" charset="0"/>
                <a:cs typeface="Times New Roman" panose="02020603050405020304" charset="0"/>
              </a:rPr>
              <a:t>As Satellite Images are high resolution, the processing time is quiet high, i.e., high time complexity. </a:t>
            </a:r>
          </a:p>
          <a:p>
            <a:pPr algn="just"/>
            <a:endParaRPr lang="en-IN" altLang="en-US" sz="1800" dirty="0">
              <a:latin typeface="Times New Roman" panose="02020603050405020304" charset="0"/>
              <a:cs typeface="Times New Roman" panose="02020603050405020304" charset="0"/>
            </a:endParaRPr>
          </a:p>
          <a:p>
            <a:pPr marL="342900" indent="-342900" algn="just">
              <a:buFont typeface="Wingdings" panose="05000000000000000000" charset="0"/>
              <a:buChar char="Ø"/>
            </a:pPr>
            <a:r>
              <a:rPr lang="en-IN" altLang="en-US" sz="1800" dirty="0">
                <a:latin typeface="Times New Roman" panose="02020603050405020304" charset="0"/>
                <a:cs typeface="Times New Roman" panose="02020603050405020304" charset="0"/>
              </a:rPr>
              <a:t>Even though </a:t>
            </a:r>
            <a:r>
              <a:rPr lang="en-IN" altLang="en-US" dirty="0">
                <a:latin typeface="Times New Roman" panose="02020603050405020304" charset="0"/>
                <a:cs typeface="Times New Roman" panose="02020603050405020304" charset="0"/>
              </a:rPr>
              <a:t>high resolution images lead to higher time complexity we cannot use low resolution images because of lack of clarity, which can lead to a chequered image.</a:t>
            </a:r>
          </a:p>
        </p:txBody>
      </p:sp>
      <p:sp>
        <p:nvSpPr>
          <p:cNvPr id="4" name="Slide Number Placeholder 3">
            <a:extLst>
              <a:ext uri="{FF2B5EF4-FFF2-40B4-BE49-F238E27FC236}">
                <a16:creationId xmlns:a16="http://schemas.microsoft.com/office/drawing/2014/main" id="{72887E78-A5D0-4695-9CCA-94B883619E6C}"/>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39829469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Table 6">
            <a:extLst>
              <a:ext uri="{FF2B5EF4-FFF2-40B4-BE49-F238E27FC236}">
                <a16:creationId xmlns:a16="http://schemas.microsoft.com/office/drawing/2014/main" id="{4EBBEACD-D456-40E6-9D3E-D97930F2DBE3}"/>
              </a:ext>
            </a:extLst>
          </p:cNvPr>
          <p:cNvGraphicFramePr>
            <a:graphicFrameLocks noGrp="1"/>
          </p:cNvGraphicFramePr>
          <p:nvPr>
            <p:extLst>
              <p:ext uri="{D42A27DB-BD31-4B8C-83A1-F6EECF244321}">
                <p14:modId xmlns:p14="http://schemas.microsoft.com/office/powerpoint/2010/main" val="1678557999"/>
              </p:ext>
            </p:extLst>
          </p:nvPr>
        </p:nvGraphicFramePr>
        <p:xfrm>
          <a:off x="0" y="0"/>
          <a:ext cx="12191998" cy="6851454"/>
        </p:xfrm>
        <a:graphic>
          <a:graphicData uri="http://schemas.openxmlformats.org/drawingml/2006/table">
            <a:tbl>
              <a:tblPr firstRow="1" bandRow="1">
                <a:tableStyleId>{5C22544A-7EE6-4342-B048-85BDC9FD1C3A}</a:tableStyleId>
              </a:tblPr>
              <a:tblGrid>
                <a:gridCol w="722938">
                  <a:extLst>
                    <a:ext uri="{9D8B030D-6E8A-4147-A177-3AD203B41FA5}">
                      <a16:colId xmlns:a16="http://schemas.microsoft.com/office/drawing/2014/main" val="3676879189"/>
                    </a:ext>
                  </a:extLst>
                </a:gridCol>
                <a:gridCol w="2410035">
                  <a:extLst>
                    <a:ext uri="{9D8B030D-6E8A-4147-A177-3AD203B41FA5}">
                      <a16:colId xmlns:a16="http://schemas.microsoft.com/office/drawing/2014/main" val="1448197881"/>
                    </a:ext>
                  </a:extLst>
                </a:gridCol>
                <a:gridCol w="1699051">
                  <a:extLst>
                    <a:ext uri="{9D8B030D-6E8A-4147-A177-3AD203B41FA5}">
                      <a16:colId xmlns:a16="http://schemas.microsoft.com/office/drawing/2014/main" val="3427211365"/>
                    </a:ext>
                  </a:extLst>
                </a:gridCol>
                <a:gridCol w="1553151">
                  <a:extLst>
                    <a:ext uri="{9D8B030D-6E8A-4147-A177-3AD203B41FA5}">
                      <a16:colId xmlns:a16="http://schemas.microsoft.com/office/drawing/2014/main" val="1912328883"/>
                    </a:ext>
                  </a:extLst>
                </a:gridCol>
                <a:gridCol w="1874974">
                  <a:extLst>
                    <a:ext uri="{9D8B030D-6E8A-4147-A177-3AD203B41FA5}">
                      <a16:colId xmlns:a16="http://schemas.microsoft.com/office/drawing/2014/main" val="2875275292"/>
                    </a:ext>
                  </a:extLst>
                </a:gridCol>
                <a:gridCol w="1930732">
                  <a:extLst>
                    <a:ext uri="{9D8B030D-6E8A-4147-A177-3AD203B41FA5}">
                      <a16:colId xmlns:a16="http://schemas.microsoft.com/office/drawing/2014/main" val="2153720707"/>
                    </a:ext>
                  </a:extLst>
                </a:gridCol>
                <a:gridCol w="2001117">
                  <a:extLst>
                    <a:ext uri="{9D8B030D-6E8A-4147-A177-3AD203B41FA5}">
                      <a16:colId xmlns:a16="http://schemas.microsoft.com/office/drawing/2014/main" val="879756682"/>
                    </a:ext>
                  </a:extLst>
                </a:gridCol>
              </a:tblGrid>
              <a:tr h="1059704">
                <a:tc>
                  <a:txBody>
                    <a:bodyPr/>
                    <a:lstStyle/>
                    <a:p>
                      <a:r>
                        <a:rPr lang="en-US" sz="1400" dirty="0" err="1">
                          <a:latin typeface="Tahoma" panose="020B0604030504040204" pitchFamily="34" charset="0"/>
                          <a:ea typeface="Tahoma" panose="020B0604030504040204" pitchFamily="34" charset="0"/>
                          <a:cs typeface="Tahoma" panose="020B0604030504040204" pitchFamily="34" charset="0"/>
                        </a:rPr>
                        <a:t>S.No</a:t>
                      </a:r>
                      <a:r>
                        <a:rPr lang="en-US" sz="1400" dirty="0">
                          <a:latin typeface="Tahoma" panose="020B0604030504040204" pitchFamily="34" charset="0"/>
                          <a:ea typeface="Tahoma" panose="020B0604030504040204" pitchFamily="34" charset="0"/>
                          <a:cs typeface="Tahoma" panose="020B0604030504040204" pitchFamily="34" charset="0"/>
                        </a:rPr>
                        <a:t>.</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Paper Title</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Publisher Details</a:t>
                      </a:r>
                    </a:p>
                    <a:p>
                      <a:r>
                        <a:rPr lang="en-US" sz="1400" dirty="0">
                          <a:latin typeface="Tahoma" panose="020B0604030504040204" pitchFamily="34" charset="0"/>
                          <a:ea typeface="Tahoma" panose="020B0604030504040204" pitchFamily="34" charset="0"/>
                          <a:cs typeface="Tahoma" panose="020B0604030504040204" pitchFamily="34" charset="0"/>
                        </a:rPr>
                        <a:t>(Year)</a:t>
                      </a:r>
                    </a:p>
                  </a:txBody>
                  <a:tcPr/>
                </a:tc>
                <a:tc>
                  <a:txBody>
                    <a:bodyPr/>
                    <a:lstStyle/>
                    <a:p>
                      <a:r>
                        <a:rPr lang="en-IN" sz="1400" dirty="0">
                          <a:latin typeface="Tahoma" panose="020B0604030504040204" pitchFamily="34" charset="0"/>
                          <a:ea typeface="Tahoma" panose="020B0604030504040204" pitchFamily="34" charset="0"/>
                          <a:cs typeface="Tahoma" panose="020B0604030504040204" pitchFamily="34" charset="0"/>
                        </a:rPr>
                        <a:t>Author</a:t>
                      </a: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Methodologies</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Advantages</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Disadvantages</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1767000810"/>
                  </a:ext>
                </a:extLst>
              </a:tr>
              <a:tr h="1346502">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1</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Extraction of road from Satellite Resolution Images using MATLAB</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International Journal of Engineering Applied Sciences and Technology</a:t>
                      </a:r>
                    </a:p>
                    <a:p>
                      <a:r>
                        <a:rPr lang="en-US" sz="1400" dirty="0">
                          <a:latin typeface="Tahoma" panose="020B0604030504040204" pitchFamily="34" charset="0"/>
                          <a:ea typeface="Tahoma" panose="020B0604030504040204" pitchFamily="34" charset="0"/>
                          <a:cs typeface="Tahoma" panose="020B0604030504040204" pitchFamily="34" charset="0"/>
                        </a:rPr>
                        <a:t>(2020)</a:t>
                      </a:r>
                    </a:p>
                  </a:txBody>
                  <a:tcPr/>
                </a:tc>
                <a:tc>
                  <a:txBody>
                    <a:bodyPr/>
                    <a:lstStyle/>
                    <a:p>
                      <a:r>
                        <a:rPr lang="en-IN" sz="1400" dirty="0">
                          <a:latin typeface="Tahoma" panose="020B0604030504040204" pitchFamily="34" charset="0"/>
                          <a:ea typeface="Tahoma" panose="020B0604030504040204" pitchFamily="34" charset="0"/>
                          <a:cs typeface="Tahoma" panose="020B0604030504040204" pitchFamily="34" charset="0"/>
                        </a:rPr>
                        <a:t>V. Leela Satyanarayana</a:t>
                      </a:r>
                    </a:p>
                  </a:txBody>
                  <a:tcPr/>
                </a:tc>
                <a:tc>
                  <a:txBody>
                    <a:bodyPr/>
                    <a:lstStyle/>
                    <a:p>
                      <a:pPr marL="285750" indent="-285750">
                        <a:buFont typeface="Arial" panose="020B0604020202020204" pitchFamily="34" charset="0"/>
                        <a:buChar char="•"/>
                      </a:pPr>
                      <a:r>
                        <a:rPr lang="en-US" sz="1400" dirty="0">
                          <a:latin typeface="Tahoma" panose="020B0604030504040204" pitchFamily="34" charset="0"/>
                          <a:ea typeface="Tahoma" panose="020B0604030504040204" pitchFamily="34" charset="0"/>
                          <a:cs typeface="Tahoma" panose="020B0604030504040204" pitchFamily="34" charset="0"/>
                        </a:rPr>
                        <a:t>Binarization</a:t>
                      </a:r>
                    </a:p>
                    <a:p>
                      <a:pPr marL="285750" indent="-285750">
                        <a:buFont typeface="Arial" panose="020B0604020202020204" pitchFamily="34" charset="0"/>
                        <a:buChar char="•"/>
                      </a:pPr>
                      <a:r>
                        <a:rPr lang="en-US" sz="1400" dirty="0">
                          <a:latin typeface="Tahoma" panose="020B0604030504040204" pitchFamily="34" charset="0"/>
                          <a:ea typeface="Tahoma" panose="020B0604030504040204" pitchFamily="34" charset="0"/>
                          <a:cs typeface="Tahoma" panose="020B0604030504040204" pitchFamily="34" charset="0"/>
                        </a:rPr>
                        <a:t>Morphological Operations</a:t>
                      </a:r>
                    </a:p>
                    <a:p>
                      <a:pPr marL="285750" indent="-285750">
                        <a:buFont typeface="Arial" panose="020B0604020202020204" pitchFamily="34" charset="0"/>
                        <a:buChar char="•"/>
                      </a:pPr>
                      <a:r>
                        <a:rPr lang="en-US" sz="1400" dirty="0">
                          <a:latin typeface="Tahoma" panose="020B0604030504040204" pitchFamily="34" charset="0"/>
                          <a:ea typeface="Tahoma" panose="020B0604030504040204" pitchFamily="34" charset="0"/>
                          <a:cs typeface="Tahoma" panose="020B0604030504040204" pitchFamily="34" charset="0"/>
                        </a:rPr>
                        <a:t>Edge Detection</a:t>
                      </a:r>
                    </a:p>
                    <a:p>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No human intervention is reqd.</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Less accurate due to complete automation.</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extLst>
                  <a:ext uri="{0D108BD9-81ED-4DB2-BD59-A6C34878D82A}">
                    <a16:rowId xmlns:a16="http://schemas.microsoft.com/office/drawing/2014/main" val="2809877950"/>
                  </a:ext>
                </a:extLst>
              </a:tr>
              <a:tr h="1555958">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2</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A Multi-stage Method to Extract Road from High Resolution Satellite Image</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IOP Conference Series: Earth and Environmental Science </a:t>
                      </a:r>
                    </a:p>
                    <a:p>
                      <a:r>
                        <a:rPr lang="en-US" sz="1400" dirty="0">
                          <a:latin typeface="Tahoma" panose="020B0604030504040204" pitchFamily="34" charset="0"/>
                          <a:ea typeface="Tahoma" panose="020B0604030504040204" pitchFamily="34" charset="0"/>
                          <a:cs typeface="Tahoma" panose="020B0604030504040204" pitchFamily="34" charset="0"/>
                        </a:rPr>
                        <a:t>(2014)</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IN" sz="1400" dirty="0">
                          <a:latin typeface="Tahoma" panose="020B0604030504040204" pitchFamily="34" charset="0"/>
                          <a:ea typeface="Tahoma" panose="020B0604030504040204" pitchFamily="34" charset="0"/>
                          <a:cs typeface="Tahoma" panose="020B0604030504040204" pitchFamily="34" charset="0"/>
                        </a:rPr>
                        <a:t>Huang </a:t>
                      </a:r>
                      <a:r>
                        <a:rPr lang="en-IN" sz="1400" dirty="0" err="1">
                          <a:latin typeface="Tahoma" panose="020B0604030504040204" pitchFamily="34" charset="0"/>
                          <a:ea typeface="Tahoma" panose="020B0604030504040204" pitchFamily="34" charset="0"/>
                          <a:cs typeface="Tahoma" panose="020B0604030504040204" pitchFamily="34" charset="0"/>
                        </a:rPr>
                        <a:t>Zhijian</a:t>
                      </a:r>
                      <a:r>
                        <a:rPr lang="en-IN" sz="1400" dirty="0">
                          <a:latin typeface="Tahoma" panose="020B0604030504040204" pitchFamily="34" charset="0"/>
                          <a:ea typeface="Tahoma" panose="020B0604030504040204" pitchFamily="34" charset="0"/>
                          <a:cs typeface="Tahoma" panose="020B0604030504040204" pitchFamily="34" charset="0"/>
                        </a:rPr>
                        <a:t>, </a:t>
                      </a:r>
                      <a:r>
                        <a:rPr lang="en-IN" sz="1400" dirty="0" err="1">
                          <a:latin typeface="Tahoma" panose="020B0604030504040204" pitchFamily="34" charset="0"/>
                          <a:ea typeface="Tahoma" panose="020B0604030504040204" pitchFamily="34" charset="0"/>
                          <a:cs typeface="Tahoma" panose="020B0604030504040204" pitchFamily="34" charset="0"/>
                        </a:rPr>
                        <a:t>Jinfang</a:t>
                      </a:r>
                      <a:r>
                        <a:rPr lang="en-IN" sz="1400" dirty="0">
                          <a:latin typeface="Tahoma" panose="020B0604030504040204" pitchFamily="34" charset="0"/>
                          <a:ea typeface="Tahoma" panose="020B0604030504040204" pitchFamily="34" charset="0"/>
                          <a:cs typeface="Tahoma" panose="020B0604030504040204" pitchFamily="34" charset="0"/>
                        </a:rPr>
                        <a:t> Zhang, </a:t>
                      </a:r>
                      <a:r>
                        <a:rPr lang="en-IN" sz="1400" dirty="0" err="1">
                          <a:latin typeface="Tahoma" panose="020B0604030504040204" pitchFamily="34" charset="0"/>
                          <a:ea typeface="Tahoma" panose="020B0604030504040204" pitchFamily="34" charset="0"/>
                          <a:cs typeface="Tahoma" panose="020B0604030504040204" pitchFamily="34" charset="0"/>
                        </a:rPr>
                        <a:t>Fanjiang</a:t>
                      </a:r>
                      <a:r>
                        <a:rPr lang="en-IN" sz="1400" dirty="0">
                          <a:latin typeface="Tahoma" panose="020B0604030504040204" pitchFamily="34" charset="0"/>
                          <a:ea typeface="Tahoma" panose="020B0604030504040204" pitchFamily="34" charset="0"/>
                          <a:cs typeface="Tahoma" panose="020B0604030504040204" pitchFamily="34" charset="0"/>
                        </a:rPr>
                        <a:t> Xu</a:t>
                      </a:r>
                    </a:p>
                  </a:txBody>
                  <a:tcPr/>
                </a:tc>
                <a:tc>
                  <a:txBody>
                    <a:bodyPr/>
                    <a:lstStyle/>
                    <a:p>
                      <a:pPr marL="285750" indent="-285750">
                        <a:buFont typeface="Arial" panose="020B0604020202020204" pitchFamily="34" charset="0"/>
                        <a:buChar char="•"/>
                      </a:pPr>
                      <a:r>
                        <a:rPr lang="en-US" sz="1400" dirty="0" err="1">
                          <a:latin typeface="Tahoma" panose="020B0604030504040204" pitchFamily="34" charset="0"/>
                          <a:ea typeface="Tahoma" panose="020B0604030504040204" pitchFamily="34" charset="0"/>
                          <a:cs typeface="Tahoma" panose="020B0604030504040204" pitchFamily="34" charset="0"/>
                        </a:rPr>
                        <a:t>MsE</a:t>
                      </a:r>
                      <a:r>
                        <a:rPr lang="en-US" sz="1400" dirty="0">
                          <a:latin typeface="Tahoma" panose="020B0604030504040204" pitchFamily="34" charset="0"/>
                          <a:ea typeface="Tahoma" panose="020B0604030504040204" pitchFamily="34" charset="0"/>
                          <a:cs typeface="Tahoma" panose="020B0604030504040204" pitchFamily="34" charset="0"/>
                        </a:rPr>
                        <a:t> (Multi-scale Enhancement)</a:t>
                      </a:r>
                    </a:p>
                    <a:p>
                      <a:pPr marL="285750" indent="-285750">
                        <a:buFont typeface="Arial" panose="020B0604020202020204" pitchFamily="34" charset="0"/>
                        <a:buChar char="•"/>
                      </a:pPr>
                      <a:r>
                        <a:rPr lang="en-IN" sz="1400" dirty="0">
                          <a:latin typeface="Tahoma" panose="020B0604030504040204" pitchFamily="34" charset="0"/>
                          <a:ea typeface="Tahoma" panose="020B0604030504040204" pitchFamily="34" charset="0"/>
                          <a:cs typeface="Tahoma" panose="020B0604030504040204" pitchFamily="34" charset="0"/>
                        </a:rPr>
                        <a:t>Bidirectional Adaptive Smoothing</a:t>
                      </a:r>
                      <a:endParaRPr lang="en-US"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IN" sz="1400" dirty="0">
                          <a:latin typeface="Tahoma" panose="020B0604030504040204" pitchFamily="34" charset="0"/>
                          <a:ea typeface="Tahoma" panose="020B0604030504040204" pitchFamily="34" charset="0"/>
                          <a:cs typeface="Tahoma" panose="020B0604030504040204" pitchFamily="34" charset="0"/>
                        </a:rPr>
                        <a:t>Very accurate representation of the road width and road centre.</a:t>
                      </a:r>
                    </a:p>
                  </a:txBody>
                  <a:tcPr/>
                </a:tc>
                <a:tc>
                  <a:txBody>
                    <a:bodyPr/>
                    <a:lstStyle/>
                    <a:p>
                      <a:pPr marL="285750" indent="-285750">
                        <a:buFont typeface="Arial" panose="020B0604020202020204" pitchFamily="34" charset="0"/>
                        <a:buChar char="•"/>
                      </a:pPr>
                      <a:r>
                        <a:rPr lang="en-IN" sz="1400" dirty="0">
                          <a:latin typeface="Tahoma" panose="020B0604030504040204" pitchFamily="34" charset="0"/>
                          <a:ea typeface="Tahoma" panose="020B0604030504040204" pitchFamily="34" charset="0"/>
                          <a:cs typeface="Tahoma" panose="020B0604030504040204" pitchFamily="34" charset="0"/>
                        </a:rPr>
                        <a:t>Very vast process consisting of 2 stages, i.e., high time complexity.</a:t>
                      </a:r>
                    </a:p>
                    <a:p>
                      <a:pPr marL="285750" indent="-285750">
                        <a:buFont typeface="Arial" panose="020B0604020202020204" pitchFamily="34" charset="0"/>
                        <a:buChar char="•"/>
                      </a:pPr>
                      <a:r>
                        <a:rPr lang="en-IN" sz="1400" dirty="0">
                          <a:latin typeface="Tahoma" panose="020B0604030504040204" pitchFamily="34" charset="0"/>
                          <a:ea typeface="Tahoma" panose="020B0604030504040204" pitchFamily="34" charset="0"/>
                          <a:cs typeface="Tahoma" panose="020B0604030504040204" pitchFamily="34" charset="0"/>
                        </a:rPr>
                        <a:t>Human intervention in reqd.</a:t>
                      </a:r>
                    </a:p>
                  </a:txBody>
                  <a:tcPr/>
                </a:tc>
                <a:extLst>
                  <a:ext uri="{0D108BD9-81ED-4DB2-BD59-A6C34878D82A}">
                    <a16:rowId xmlns:a16="http://schemas.microsoft.com/office/drawing/2014/main" val="3091841571"/>
                  </a:ext>
                </a:extLst>
              </a:tr>
              <a:tr h="1555958">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3</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Automated Road Extraction From High Resolution Satellite Images</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International Conference on Emerging Trends in Engineering, Science and Technology</a:t>
                      </a:r>
                    </a:p>
                    <a:p>
                      <a:r>
                        <a:rPr lang="en-US" sz="1400" dirty="0">
                          <a:latin typeface="Tahoma" panose="020B0604030504040204" pitchFamily="34" charset="0"/>
                          <a:ea typeface="Tahoma" panose="020B0604030504040204" pitchFamily="34" charset="0"/>
                          <a:cs typeface="Tahoma" panose="020B0604030504040204" pitchFamily="34" charset="0"/>
                        </a:rPr>
                        <a:t>(2015)</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s-ES" sz="1400" dirty="0" err="1">
                          <a:latin typeface="Tahoma" panose="020B0604030504040204" pitchFamily="34" charset="0"/>
                          <a:ea typeface="Tahoma" panose="020B0604030504040204" pitchFamily="34" charset="0"/>
                          <a:cs typeface="Tahoma" panose="020B0604030504040204" pitchFamily="34" charset="0"/>
                        </a:rPr>
                        <a:t>Jose</a:t>
                      </a:r>
                      <a:r>
                        <a:rPr lang="es-ES" sz="1400" dirty="0">
                          <a:latin typeface="Tahoma" panose="020B0604030504040204" pitchFamily="34" charset="0"/>
                          <a:ea typeface="Tahoma" panose="020B0604030504040204" pitchFamily="34" charset="0"/>
                          <a:cs typeface="Tahoma" panose="020B0604030504040204" pitchFamily="34" charset="0"/>
                        </a:rPr>
                        <a:t> </a:t>
                      </a:r>
                      <a:r>
                        <a:rPr lang="es-ES" sz="1400" dirty="0" err="1">
                          <a:latin typeface="Tahoma" panose="020B0604030504040204" pitchFamily="34" charset="0"/>
                          <a:ea typeface="Tahoma" panose="020B0604030504040204" pitchFamily="34" charset="0"/>
                          <a:cs typeface="Tahoma" panose="020B0604030504040204" pitchFamily="34" charset="0"/>
                        </a:rPr>
                        <a:t>Hormesea</a:t>
                      </a:r>
                      <a:r>
                        <a:rPr lang="es-ES" sz="1400" dirty="0">
                          <a:latin typeface="Tahoma" panose="020B0604030504040204" pitchFamily="34" charset="0"/>
                          <a:ea typeface="Tahoma" panose="020B0604030504040204" pitchFamily="34" charset="0"/>
                          <a:cs typeface="Tahoma" panose="020B0604030504040204" pitchFamily="34" charset="0"/>
                        </a:rPr>
                        <a:t>, Dr. C. </a:t>
                      </a:r>
                      <a:r>
                        <a:rPr lang="es-ES" sz="1400" dirty="0" err="1">
                          <a:latin typeface="Tahoma" panose="020B0604030504040204" pitchFamily="34" charset="0"/>
                          <a:ea typeface="Tahoma" panose="020B0604030504040204" pitchFamily="34" charset="0"/>
                          <a:cs typeface="Tahoma" panose="020B0604030504040204" pitchFamily="34" charset="0"/>
                        </a:rPr>
                        <a:t>Saravanan</a:t>
                      </a:r>
                      <a:r>
                        <a:rPr lang="es-ES" sz="1400" dirty="0">
                          <a:latin typeface="Tahoma" panose="020B0604030504040204" pitchFamily="34" charset="0"/>
                          <a:ea typeface="Tahoma" panose="020B0604030504040204" pitchFamily="34" charset="0"/>
                          <a:cs typeface="Tahoma" panose="020B0604030504040204" pitchFamily="34" charset="0"/>
                        </a:rPr>
                        <a:t> </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285750" indent="-285750">
                        <a:buFont typeface="Arial" panose="020B0604020202020204" pitchFamily="34" charset="0"/>
                        <a:buChar char="•"/>
                      </a:pPr>
                      <a:r>
                        <a:rPr lang="en-IN" sz="1400" dirty="0">
                          <a:latin typeface="Tahoma" panose="020B0604030504040204" pitchFamily="34" charset="0"/>
                          <a:ea typeface="Tahoma" panose="020B0604030504040204" pitchFamily="34" charset="0"/>
                          <a:cs typeface="Tahoma" panose="020B0604030504040204" pitchFamily="34" charset="0"/>
                        </a:rPr>
                        <a:t>Segmentation</a:t>
                      </a:r>
                    </a:p>
                    <a:p>
                      <a:pPr marL="285750" indent="-285750">
                        <a:buFont typeface="Arial" panose="020B0604020202020204" pitchFamily="34" charset="0"/>
                        <a:buChar char="•"/>
                      </a:pPr>
                      <a:r>
                        <a:rPr lang="en-IN" sz="1400" dirty="0">
                          <a:latin typeface="Tahoma" panose="020B0604030504040204" pitchFamily="34" charset="0"/>
                          <a:ea typeface="Tahoma" panose="020B0604030504040204" pitchFamily="34" charset="0"/>
                          <a:cs typeface="Tahoma" panose="020B0604030504040204" pitchFamily="34" charset="0"/>
                        </a:rPr>
                        <a:t>Vectorization</a:t>
                      </a:r>
                    </a:p>
                  </a:txBody>
                  <a:tcPr/>
                </a:tc>
                <a:tc>
                  <a:txBody>
                    <a:bodyPr/>
                    <a:lstStyle/>
                    <a:p>
                      <a:r>
                        <a:rPr lang="en-IN" sz="1400" dirty="0">
                          <a:latin typeface="Tahoma" panose="020B0604030504040204" pitchFamily="34" charset="0"/>
                          <a:ea typeface="Tahoma" panose="020B0604030504040204" pitchFamily="34" charset="0"/>
                          <a:cs typeface="Tahoma" panose="020B0604030504040204" pitchFamily="34" charset="0"/>
                        </a:rPr>
                        <a:t>No human intervention is reqd. thus no manual labour.</a:t>
                      </a:r>
                    </a:p>
                  </a:txBody>
                  <a:tcPr/>
                </a:tc>
                <a:tc>
                  <a:txBody>
                    <a:bodyPr/>
                    <a:lstStyle/>
                    <a:p>
                      <a:r>
                        <a:rPr lang="en-IN" sz="1400" dirty="0">
                          <a:latin typeface="Tahoma" panose="020B0604030504040204" pitchFamily="34" charset="0"/>
                          <a:ea typeface="Tahoma" panose="020B0604030504040204" pitchFamily="34" charset="0"/>
                          <a:cs typeface="Tahoma" panose="020B0604030504040204" pitchFamily="34" charset="0"/>
                        </a:rPr>
                        <a:t>Gives somewhat inaccurate results for urban areas, due to complete automation.</a:t>
                      </a:r>
                    </a:p>
                  </a:txBody>
                  <a:tcPr/>
                </a:tc>
                <a:extLst>
                  <a:ext uri="{0D108BD9-81ED-4DB2-BD59-A6C34878D82A}">
                    <a16:rowId xmlns:a16="http://schemas.microsoft.com/office/drawing/2014/main" val="4047793587"/>
                  </a:ext>
                </a:extLst>
              </a:tr>
              <a:tr h="1250230">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4</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A Level Set Method for the Extraction of Roads from Multispectral Imagery</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US" sz="1400" dirty="0">
                          <a:latin typeface="Tahoma" panose="020B0604030504040204" pitchFamily="34" charset="0"/>
                          <a:ea typeface="Tahoma" panose="020B0604030504040204" pitchFamily="34" charset="0"/>
                          <a:cs typeface="Tahoma" panose="020B0604030504040204" pitchFamily="34" charset="0"/>
                        </a:rPr>
                        <a:t>Applied Imagery Pattern Recognition Workshop </a:t>
                      </a:r>
                    </a:p>
                    <a:p>
                      <a:r>
                        <a:rPr lang="en-US" sz="1400" dirty="0">
                          <a:latin typeface="Tahoma" panose="020B0604030504040204" pitchFamily="34" charset="0"/>
                          <a:ea typeface="Tahoma" panose="020B0604030504040204" pitchFamily="34" charset="0"/>
                          <a:cs typeface="Tahoma" panose="020B0604030504040204" pitchFamily="34" charset="0"/>
                        </a:rPr>
                        <a:t>(2002)</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r>
                        <a:rPr lang="en-IN" sz="1400" dirty="0">
                          <a:latin typeface="Tahoma" panose="020B0604030504040204" pitchFamily="34" charset="0"/>
                          <a:ea typeface="Tahoma" panose="020B0604030504040204" pitchFamily="34" charset="0"/>
                          <a:cs typeface="Tahoma" panose="020B0604030504040204" pitchFamily="34" charset="0"/>
                        </a:rPr>
                        <a:t>Trish Keaton,</a:t>
                      </a:r>
                    </a:p>
                    <a:p>
                      <a:r>
                        <a:rPr lang="en-IN" sz="1400" dirty="0">
                          <a:latin typeface="Tahoma" panose="020B0604030504040204" pitchFamily="34" charset="0"/>
                          <a:ea typeface="Tahoma" panose="020B0604030504040204" pitchFamily="34" charset="0"/>
                          <a:cs typeface="Tahoma" panose="020B0604030504040204" pitchFamily="34" charset="0"/>
                        </a:rPr>
                        <a:t>Jeffery </a:t>
                      </a:r>
                      <a:r>
                        <a:rPr lang="en-IN" sz="1400" dirty="0" err="1">
                          <a:latin typeface="Tahoma" panose="020B0604030504040204" pitchFamily="34" charset="0"/>
                          <a:ea typeface="Tahoma" panose="020B0604030504040204" pitchFamily="34" charset="0"/>
                          <a:cs typeface="Tahoma" panose="020B0604030504040204" pitchFamily="34" charset="0"/>
                        </a:rPr>
                        <a:t>Brokish</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285750" indent="-285750">
                        <a:buFont typeface="Arial" panose="020B0604020202020204" pitchFamily="34" charset="0"/>
                        <a:buChar char="•"/>
                      </a:pPr>
                      <a:r>
                        <a:rPr lang="en-IN" sz="1400" dirty="0">
                          <a:latin typeface="Tahoma" panose="020B0604030504040204" pitchFamily="34" charset="0"/>
                          <a:ea typeface="Tahoma" panose="020B0604030504040204" pitchFamily="34" charset="0"/>
                          <a:cs typeface="Tahoma" panose="020B0604030504040204" pitchFamily="34" charset="0"/>
                        </a:rPr>
                        <a:t>Pan-Sharpening</a:t>
                      </a:r>
                    </a:p>
                    <a:p>
                      <a:pPr marL="285750" indent="-285750">
                        <a:buFont typeface="Arial" panose="020B0604020202020204" pitchFamily="34" charset="0"/>
                        <a:buChar char="•"/>
                      </a:pPr>
                      <a:r>
                        <a:rPr lang="en-IN" sz="1400" dirty="0">
                          <a:latin typeface="Tahoma" panose="020B0604030504040204" pitchFamily="34" charset="0"/>
                          <a:ea typeface="Tahoma" panose="020B0604030504040204" pitchFamily="34" charset="0"/>
                          <a:cs typeface="Tahoma" panose="020B0604030504040204" pitchFamily="34" charset="0"/>
                        </a:rPr>
                        <a:t>Level Set Method</a:t>
                      </a:r>
                    </a:p>
                  </a:txBody>
                  <a:tcPr/>
                </a:tc>
                <a:tc>
                  <a:txBody>
                    <a:bodyPr/>
                    <a:lstStyle/>
                    <a:p>
                      <a:pPr marL="285750" indent="-285750">
                        <a:buFont typeface="Arial" panose="020B0604020202020204" pitchFamily="34" charset="0"/>
                        <a:buChar char="•"/>
                      </a:pPr>
                      <a:r>
                        <a:rPr lang="en-US" sz="1400" dirty="0">
                          <a:latin typeface="Tahoma" panose="020B0604030504040204" pitchFamily="34" charset="0"/>
                          <a:ea typeface="Tahoma" panose="020B0604030504040204" pitchFamily="34" charset="0"/>
                          <a:cs typeface="Tahoma" panose="020B0604030504040204" pitchFamily="34" charset="0"/>
                        </a:rPr>
                        <a:t>No road directional information reqd.</a:t>
                      </a:r>
                    </a:p>
                    <a:p>
                      <a:pPr marL="285750" indent="-285750">
                        <a:buFont typeface="Arial" panose="020B0604020202020204" pitchFamily="34" charset="0"/>
                        <a:buChar char="•"/>
                      </a:pPr>
                      <a:r>
                        <a:rPr lang="en-US" sz="1400" dirty="0">
                          <a:latin typeface="Tahoma" panose="020B0604030504040204" pitchFamily="34" charset="0"/>
                          <a:ea typeface="Tahoma" panose="020B0604030504040204" pitchFamily="34" charset="0"/>
                          <a:cs typeface="Tahoma" panose="020B0604030504040204" pitchFamily="34" charset="0"/>
                        </a:rPr>
                        <a:t>Time-efficient.</a:t>
                      </a:r>
                      <a:endParaRPr lang="en-IN" sz="1400" dirty="0">
                        <a:latin typeface="Tahoma" panose="020B0604030504040204" pitchFamily="34" charset="0"/>
                        <a:ea typeface="Tahoma" panose="020B0604030504040204" pitchFamily="34" charset="0"/>
                        <a:cs typeface="Tahoma" panose="020B0604030504040204" pitchFamily="34" charset="0"/>
                      </a:endParaRPr>
                    </a:p>
                  </a:txBody>
                  <a:tcPr/>
                </a:tc>
                <a:tc>
                  <a:txBody>
                    <a:bodyPr/>
                    <a:lstStyle/>
                    <a:p>
                      <a:pPr marL="285750" indent="-285750">
                        <a:buFont typeface="Arial" panose="020B0604020202020204" pitchFamily="34" charset="0"/>
                        <a:buChar char="•"/>
                      </a:pPr>
                      <a:r>
                        <a:rPr lang="en-IN" sz="1400" dirty="0">
                          <a:latin typeface="Tahoma" panose="020B0604030504040204" pitchFamily="34" charset="0"/>
                          <a:ea typeface="Tahoma" panose="020B0604030504040204" pitchFamily="34" charset="0"/>
                          <a:cs typeface="Tahoma" panose="020B0604030504040204" pitchFamily="34" charset="0"/>
                        </a:rPr>
                        <a:t>Human intervention is reqd.</a:t>
                      </a:r>
                    </a:p>
                    <a:p>
                      <a:pPr marL="285750" indent="-285750">
                        <a:buFont typeface="Arial" panose="020B0604020202020204" pitchFamily="34" charset="0"/>
                        <a:buChar char="•"/>
                      </a:pPr>
                      <a:r>
                        <a:rPr lang="en-IN" sz="1400" dirty="0">
                          <a:latin typeface="Tahoma" panose="020B0604030504040204" pitchFamily="34" charset="0"/>
                          <a:ea typeface="Tahoma" panose="020B0604030504040204" pitchFamily="34" charset="0"/>
                          <a:cs typeface="Tahoma" panose="020B0604030504040204" pitchFamily="34" charset="0"/>
                        </a:rPr>
                        <a:t>Not very robust.</a:t>
                      </a:r>
                    </a:p>
                  </a:txBody>
                  <a:tcPr/>
                </a:tc>
                <a:extLst>
                  <a:ext uri="{0D108BD9-81ED-4DB2-BD59-A6C34878D82A}">
                    <a16:rowId xmlns:a16="http://schemas.microsoft.com/office/drawing/2014/main" val="2544438788"/>
                  </a:ext>
                </a:extLst>
              </a:tr>
            </a:tbl>
          </a:graphicData>
        </a:graphic>
      </p:graphicFrame>
      <p:sp>
        <p:nvSpPr>
          <p:cNvPr id="4" name="Slide Number Placeholder 3">
            <a:extLst>
              <a:ext uri="{FF2B5EF4-FFF2-40B4-BE49-F238E27FC236}">
                <a16:creationId xmlns:a16="http://schemas.microsoft.com/office/drawing/2014/main" id="{E0CDF62D-ADBD-4787-B29C-09140ED31E42}"/>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5790740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20BB7-9D08-40EB-9F4C-41E2A5459D99}"/>
              </a:ext>
            </a:extLst>
          </p:cNvPr>
          <p:cNvSpPr>
            <a:spLocks noGrp="1"/>
          </p:cNvSpPr>
          <p:nvPr>
            <p:ph type="title"/>
          </p:nvPr>
        </p:nvSpPr>
        <p:spPr>
          <a:xfrm>
            <a:off x="1780146" y="286870"/>
            <a:ext cx="4315854" cy="1196788"/>
          </a:xfrm>
        </p:spPr>
        <p:txBody>
          <a:bodyPr>
            <a:normAutofit/>
          </a:bodyPr>
          <a:lstStyle/>
          <a:p>
            <a:pPr algn="l"/>
            <a:r>
              <a:rPr lang="en-IN" sz="3600" b="1" u="sng" dirty="0">
                <a:latin typeface="Times New Roman" panose="02020603050405020304" pitchFamily="18" charset="0"/>
                <a:cs typeface="Times New Roman" panose="02020603050405020304" pitchFamily="18" charset="0"/>
              </a:rPr>
              <a:t>BLOCK DIAGRAM</a:t>
            </a:r>
          </a:p>
        </p:txBody>
      </p:sp>
      <p:graphicFrame>
        <p:nvGraphicFramePr>
          <p:cNvPr id="5" name="Content Placeholder 4">
            <a:extLst>
              <a:ext uri="{FF2B5EF4-FFF2-40B4-BE49-F238E27FC236}">
                <a16:creationId xmlns:a16="http://schemas.microsoft.com/office/drawing/2014/main" id="{AC7C36FC-8E44-4C12-A819-3D5E152BFD44}"/>
              </a:ext>
            </a:extLst>
          </p:cNvPr>
          <p:cNvGraphicFramePr>
            <a:graphicFrameLocks noGrp="1"/>
          </p:cNvGraphicFramePr>
          <p:nvPr>
            <p:ph idx="1"/>
            <p:extLst>
              <p:ext uri="{D42A27DB-BD31-4B8C-83A1-F6EECF244321}">
                <p14:modId xmlns:p14="http://schemas.microsoft.com/office/powerpoint/2010/main" val="3164425877"/>
              </p:ext>
            </p:extLst>
          </p:nvPr>
        </p:nvGraphicFramePr>
        <p:xfrm>
          <a:off x="1452283" y="1707775"/>
          <a:ext cx="10131424" cy="38772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DF56178A-8092-4294-97A7-6D37E8F9C5D2}"/>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12127408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5D170AA-C7BB-4106-86F1-B2FE0CA09E3A}"/>
              </a:ext>
            </a:extLst>
          </p:cNvPr>
          <p:cNvSpPr txBox="1"/>
          <p:nvPr/>
        </p:nvSpPr>
        <p:spPr>
          <a:xfrm>
            <a:off x="1837764" y="223228"/>
            <a:ext cx="6096000" cy="646331"/>
          </a:xfrm>
          <a:prstGeom prst="rect">
            <a:avLst/>
          </a:prstGeom>
          <a:noFill/>
        </p:spPr>
        <p:txBody>
          <a:bodyPr wrap="square">
            <a:spAutoFit/>
          </a:bodyPr>
          <a:lstStyle/>
          <a:p>
            <a:r>
              <a:rPr lang="en-IN" sz="3600" b="1" u="sng" dirty="0">
                <a:latin typeface="Times New Roman" panose="02020603050405020304" pitchFamily="18" charset="0"/>
                <a:cs typeface="Times New Roman" panose="02020603050405020304" pitchFamily="18" charset="0"/>
              </a:rPr>
              <a:t>METHODOLOGIES</a:t>
            </a:r>
          </a:p>
        </p:txBody>
      </p:sp>
      <p:sp>
        <p:nvSpPr>
          <p:cNvPr id="7" name="TextBox 6">
            <a:extLst>
              <a:ext uri="{FF2B5EF4-FFF2-40B4-BE49-F238E27FC236}">
                <a16:creationId xmlns:a16="http://schemas.microsoft.com/office/drawing/2014/main" id="{E8DF647A-AB2F-46F2-AFD1-1524323F2516}"/>
              </a:ext>
            </a:extLst>
          </p:cNvPr>
          <p:cNvSpPr txBox="1"/>
          <p:nvPr/>
        </p:nvSpPr>
        <p:spPr>
          <a:xfrm>
            <a:off x="1515034" y="972286"/>
            <a:ext cx="10560424" cy="5885714"/>
          </a:xfrm>
          <a:prstGeom prst="rect">
            <a:avLst/>
          </a:prstGeom>
          <a:noFill/>
        </p:spPr>
        <p:txBody>
          <a:bodyPr wrap="square">
            <a:spAutoFit/>
          </a:bodyPr>
          <a:lstStyle/>
          <a:p>
            <a:pPr algn="just">
              <a:lnSpc>
                <a:spcPct val="110000"/>
              </a:lnSpc>
              <a:buFont typeface="Wingdings" panose="05000000000000000000" charset="0"/>
            </a:pPr>
            <a:r>
              <a:rPr lang="en-IN" altLang="en-US" sz="1800" dirty="0">
                <a:latin typeface="Times New Roman" panose="02020603050405020304" charset="0"/>
                <a:cs typeface="Times New Roman" panose="02020603050405020304" charset="0"/>
              </a:rPr>
              <a:t>       </a:t>
            </a:r>
          </a:p>
          <a:p>
            <a:pPr algn="just">
              <a:lnSpc>
                <a:spcPct val="110000"/>
              </a:lnSpc>
              <a:buFont typeface="Wingdings" panose="05000000000000000000" charset="0"/>
            </a:pPr>
            <a:r>
              <a:rPr lang="en-IN" altLang="en-US" sz="2000" b="1" dirty="0">
                <a:latin typeface="Times New Roman" panose="02020603050405020304" charset="0"/>
                <a:cs typeface="Times New Roman" panose="02020603050405020304" charset="0"/>
              </a:rPr>
              <a:t>A. Gray scale transformation:</a:t>
            </a:r>
          </a:p>
          <a:p>
            <a:pPr marL="342900" indent="-342900" algn="just">
              <a:lnSpc>
                <a:spcPct val="110000"/>
              </a:lnSpc>
              <a:buFont typeface="Arial" panose="020B0604020202020204" pitchFamily="34" charset="0"/>
              <a:buChar char="•"/>
            </a:pPr>
            <a:r>
              <a:rPr lang="en-IN" altLang="en-US" sz="1900" dirty="0">
                <a:latin typeface="Times New Roman" panose="02020603050405020304" charset="0"/>
                <a:cs typeface="Times New Roman" panose="02020603050405020304" charset="0"/>
              </a:rPr>
              <a:t>Grayscale pictures are single channel pictures, which differentiates shapes and edges, and can be examined without </a:t>
            </a:r>
            <a:r>
              <a:rPr lang="en-IN" altLang="en-US" sz="1900" dirty="0">
                <a:latin typeface="Times New Roman" panose="02020603050405020304" charset="0"/>
                <a:cs typeface="Times New Roman" panose="02020603050405020304" charset="0"/>
                <a:sym typeface="+mn-ea"/>
              </a:rPr>
              <a:t> </a:t>
            </a:r>
            <a:r>
              <a:rPr lang="en-IN" altLang="en-US" sz="1900" dirty="0">
                <a:latin typeface="Times New Roman" panose="02020603050405020304" charset="0"/>
                <a:cs typeface="Times New Roman" panose="02020603050405020304" charset="0"/>
              </a:rPr>
              <a:t>utilizing colour channels. Thus the colour picture is converted as such.</a:t>
            </a:r>
          </a:p>
          <a:p>
            <a:pPr marL="342900" indent="-342900" algn="just">
              <a:lnSpc>
                <a:spcPct val="110000"/>
              </a:lnSpc>
              <a:buFont typeface="Arial" panose="020B0604020202020204" pitchFamily="34" charset="0"/>
              <a:buChar char="•"/>
            </a:pPr>
            <a:r>
              <a:rPr lang="en-IN" altLang="en-US" sz="1900" dirty="0">
                <a:latin typeface="Times New Roman" panose="02020603050405020304" charset="0"/>
                <a:cs typeface="Times New Roman" panose="02020603050405020304" charset="0"/>
              </a:rPr>
              <a:t>Also, colour image increases the complexity resulting in more processing time.</a:t>
            </a:r>
          </a:p>
          <a:p>
            <a:pPr marL="342900" indent="-342900" algn="just">
              <a:lnSpc>
                <a:spcPct val="110000"/>
              </a:lnSpc>
              <a:buFont typeface="Arial" panose="020B0604020202020204" pitchFamily="34" charset="0"/>
              <a:buChar char="•"/>
            </a:pPr>
            <a:endParaRPr lang="en-IN" altLang="en-US" sz="2000" dirty="0">
              <a:latin typeface="Times New Roman" panose="02020603050405020304" charset="0"/>
              <a:cs typeface="Times New Roman" panose="02020603050405020304" charset="0"/>
            </a:endParaRPr>
          </a:p>
          <a:p>
            <a:pPr algn="just"/>
            <a:r>
              <a:rPr lang="en-US" sz="2000" b="1" dirty="0">
                <a:latin typeface="Times New Roman" panose="02020603050405020304" charset="0"/>
                <a:cs typeface="Times New Roman" panose="02020603050405020304" charset="0"/>
              </a:rPr>
              <a:t>B. Binary image transformation:</a:t>
            </a:r>
          </a:p>
          <a:p>
            <a:pPr marL="285750" indent="-285750" algn="just">
              <a:buFont typeface="Arial" panose="020B0604020202020204" pitchFamily="34" charset="0"/>
              <a:buChar char="•"/>
            </a:pPr>
            <a:r>
              <a:rPr lang="en-US" sz="1900" u="sng" dirty="0">
                <a:latin typeface="Times New Roman" panose="02020603050405020304" charset="0"/>
                <a:cs typeface="Times New Roman" panose="02020603050405020304" charset="0"/>
              </a:rPr>
              <a:t>Image Adjustment</a:t>
            </a:r>
            <a:r>
              <a:rPr lang="en-US" sz="1900" dirty="0">
                <a:latin typeface="Times New Roman" panose="02020603050405020304" charset="0"/>
                <a:cs typeface="Times New Roman" panose="02020603050405020304" charset="0"/>
              </a:rPr>
              <a:t>:</a:t>
            </a:r>
            <a:r>
              <a:rPr lang="en-IN" altLang="en-US" sz="1900" dirty="0">
                <a:latin typeface="Times New Roman" panose="02020603050405020304" charset="0"/>
                <a:cs typeface="Times New Roman" panose="02020603050405020304" charset="0"/>
              </a:rPr>
              <a:t> </a:t>
            </a:r>
            <a:r>
              <a:rPr lang="en-US" sz="1900" dirty="0">
                <a:latin typeface="Times New Roman" panose="02020603050405020304" charset="0"/>
                <a:cs typeface="Times New Roman" panose="02020603050405020304" charset="0"/>
              </a:rPr>
              <a:t>The obtained gray scale image is adjusted in pixel values, ridding the image of unwanted details.</a:t>
            </a:r>
          </a:p>
          <a:p>
            <a:pPr marL="285750" indent="-285750" algn="just">
              <a:buFont typeface="Arial" panose="020B0604020202020204" pitchFamily="34" charset="0"/>
              <a:buChar char="•"/>
            </a:pPr>
            <a:r>
              <a:rPr lang="en-US" sz="1900" u="sng" dirty="0">
                <a:latin typeface="Times New Roman" panose="02020603050405020304" charset="0"/>
                <a:cs typeface="Times New Roman" panose="02020603050405020304" charset="0"/>
              </a:rPr>
              <a:t>Binarization</a:t>
            </a:r>
            <a:r>
              <a:rPr lang="en-US" sz="1900" dirty="0">
                <a:latin typeface="Times New Roman" panose="02020603050405020304" charset="0"/>
                <a:cs typeface="Times New Roman" panose="02020603050405020304" charset="0"/>
              </a:rPr>
              <a:t>:</a:t>
            </a:r>
            <a:r>
              <a:rPr lang="en-IN" altLang="en-US" sz="1900" dirty="0">
                <a:latin typeface="Times New Roman" panose="02020603050405020304" charset="0"/>
                <a:cs typeface="Times New Roman" panose="02020603050405020304" charset="0"/>
              </a:rPr>
              <a:t> </a:t>
            </a:r>
            <a:r>
              <a:rPr lang="en-US" altLang="en-US" sz="1900" dirty="0">
                <a:latin typeface="Times New Roman" panose="02020603050405020304" charset="0"/>
                <a:cs typeface="Times New Roman" panose="02020603050405020304" charset="0"/>
              </a:rPr>
              <a:t>Now the</a:t>
            </a:r>
            <a:r>
              <a:rPr lang="en-US" sz="1900" dirty="0">
                <a:latin typeface="Times New Roman" panose="02020603050405020304" charset="0"/>
                <a:cs typeface="Times New Roman" panose="02020603050405020304" charset="0"/>
              </a:rPr>
              <a:t> image is converted to binary image where all the pixel values which are greater than the threshold are replaced by 1 and the remaining pixel values are replaced by 0. </a:t>
            </a:r>
            <a:r>
              <a:rPr lang="en-IN" altLang="en-US" sz="1900" dirty="0">
                <a:latin typeface="Times New Roman" panose="02020603050405020304" charset="0"/>
                <a:cs typeface="Times New Roman" panose="02020603050405020304" charset="0"/>
              </a:rPr>
              <a:t>Thus</a:t>
            </a:r>
            <a:r>
              <a:rPr lang="en-US" sz="1900" dirty="0">
                <a:latin typeface="Times New Roman" panose="02020603050405020304" charset="0"/>
                <a:cs typeface="Times New Roman" panose="02020603050405020304" charset="0"/>
              </a:rPr>
              <a:t> a black &amp; white image</a:t>
            </a:r>
            <a:r>
              <a:rPr lang="en-IN" altLang="en-US" sz="1900" dirty="0">
                <a:latin typeface="Times New Roman" panose="02020603050405020304" charset="0"/>
                <a:cs typeface="Times New Roman" panose="02020603050405020304" charset="0"/>
              </a:rPr>
              <a:t> is obtained.</a:t>
            </a:r>
          </a:p>
          <a:p>
            <a:pPr algn="just"/>
            <a:endParaRPr lang="en-IN" altLang="en-US" sz="2000" dirty="0">
              <a:latin typeface="Times New Roman" panose="02020603050405020304" charset="0"/>
              <a:cs typeface="Times New Roman" panose="02020603050405020304" charset="0"/>
            </a:endParaRPr>
          </a:p>
          <a:p>
            <a:pPr algn="just">
              <a:buFont typeface="Arial" panose="020B0604020202020204" pitchFamily="34" charset="0"/>
            </a:pPr>
            <a:r>
              <a:rPr lang="en-IN" altLang="en-US" sz="2000" b="1" dirty="0">
                <a:latin typeface="Times New Roman" panose="02020603050405020304" charset="0"/>
                <a:cs typeface="Times New Roman" panose="02020603050405020304" charset="0"/>
              </a:rPr>
              <a:t>C. Median Filtering:</a:t>
            </a:r>
          </a:p>
          <a:p>
            <a:pPr marL="285750" indent="-285750" algn="just">
              <a:buFont typeface="Arial" panose="020B0604020202020204" pitchFamily="34" charset="0"/>
              <a:buChar char="•"/>
            </a:pPr>
            <a:r>
              <a:rPr lang="en-IN" altLang="en-US" sz="1900" dirty="0">
                <a:latin typeface="Times New Roman" panose="02020603050405020304" charset="0"/>
                <a:cs typeface="Times New Roman" panose="02020603050405020304" charset="0"/>
              </a:rPr>
              <a:t>Median filter reduces the noise in the binary image and gives noiseless image as output.</a:t>
            </a:r>
          </a:p>
          <a:p>
            <a:pPr algn="just"/>
            <a:endParaRPr lang="en-IN" altLang="en-US" sz="1800" dirty="0">
              <a:latin typeface="Times New Roman" panose="02020603050405020304" charset="0"/>
              <a:cs typeface="Times New Roman" panose="02020603050405020304" charset="0"/>
            </a:endParaRPr>
          </a:p>
          <a:p>
            <a:pPr marL="342900" indent="-342900" algn="just">
              <a:lnSpc>
                <a:spcPct val="110000"/>
              </a:lnSpc>
              <a:buFont typeface="Arial" panose="020B0604020202020204" pitchFamily="34" charset="0"/>
              <a:buChar char="•"/>
            </a:pPr>
            <a:endParaRPr lang="en-IN" altLang="en-US" sz="1800" dirty="0">
              <a:latin typeface="Times New Roman" panose="02020603050405020304" charset="0"/>
              <a:cs typeface="Times New Roman" panose="02020603050405020304" charset="0"/>
            </a:endParaRPr>
          </a:p>
          <a:p>
            <a:pPr algn="just">
              <a:lnSpc>
                <a:spcPct val="110000"/>
              </a:lnSpc>
              <a:buFont typeface="Arial" panose="020B0604020202020204" pitchFamily="34" charset="0"/>
            </a:pPr>
            <a:endParaRPr lang="en-IN" altLang="en-US" b="1" dirty="0">
              <a:latin typeface="Times New Roman" panose="02020603050405020304" charset="0"/>
              <a:cs typeface="Times New Roman" panose="02020603050405020304" charset="0"/>
            </a:endParaRPr>
          </a:p>
          <a:p>
            <a:pPr algn="just">
              <a:lnSpc>
                <a:spcPct val="110000"/>
              </a:lnSpc>
              <a:buFont typeface="Arial" panose="020B0604020202020204" pitchFamily="34" charset="0"/>
            </a:pPr>
            <a:endParaRPr lang="en-IN" altLang="en-US" sz="1800" dirty="0">
              <a:latin typeface="Times New Roman" panose="02020603050405020304" charset="0"/>
              <a:cs typeface="Times New Roman" panose="02020603050405020304" charset="0"/>
            </a:endParaRPr>
          </a:p>
        </p:txBody>
      </p:sp>
      <p:sp>
        <p:nvSpPr>
          <p:cNvPr id="4" name="Slide Number Placeholder 3">
            <a:extLst>
              <a:ext uri="{FF2B5EF4-FFF2-40B4-BE49-F238E27FC236}">
                <a16:creationId xmlns:a16="http://schemas.microsoft.com/office/drawing/2014/main" id="{F169B132-E86B-498F-8005-55473B336DCF}"/>
              </a:ext>
            </a:extLst>
          </p:cNvPr>
          <p:cNvSpPr>
            <a:spLocks noGrp="1"/>
          </p:cNvSpPr>
          <p:nvPr>
            <p:ph type="sldNum" sz="quarter" idx="12"/>
          </p:nvPr>
        </p:nvSpPr>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2483002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37CA26F-7D32-432B-9D0A-07B48D547F3E}"/>
              </a:ext>
            </a:extLst>
          </p:cNvPr>
          <p:cNvSpPr txBox="1"/>
          <p:nvPr/>
        </p:nvSpPr>
        <p:spPr>
          <a:xfrm>
            <a:off x="1559858" y="217816"/>
            <a:ext cx="9977717" cy="6032421"/>
          </a:xfrm>
          <a:prstGeom prst="rect">
            <a:avLst/>
          </a:prstGeom>
          <a:noFill/>
        </p:spPr>
        <p:txBody>
          <a:bodyPr wrap="square">
            <a:spAutoFit/>
          </a:bodyPr>
          <a:lstStyle/>
          <a:p>
            <a:pPr algn="just"/>
            <a:endParaRPr lang="en-IN" altLang="en-US" sz="2000" dirty="0">
              <a:latin typeface="Times New Roman" panose="02020603050405020304" charset="0"/>
              <a:cs typeface="Times New Roman" panose="02020603050405020304" charset="0"/>
            </a:endParaRPr>
          </a:p>
          <a:p>
            <a:pPr algn="just">
              <a:buFont typeface="Arial" panose="020B0604020202020204" pitchFamily="34" charset="0"/>
            </a:pPr>
            <a:r>
              <a:rPr lang="en-IN" altLang="en-US" sz="2000" b="1" dirty="0">
                <a:latin typeface="Times New Roman" panose="02020603050405020304" charset="0"/>
                <a:cs typeface="Times New Roman" panose="02020603050405020304" charset="0"/>
              </a:rPr>
              <a:t>D. Morphological Operation:</a:t>
            </a:r>
          </a:p>
          <a:p>
            <a:pPr marL="285750" indent="-285750" algn="just">
              <a:buFont typeface="Arial" panose="020B0604020202020204" pitchFamily="34" charset="0"/>
              <a:buChar char="•"/>
            </a:pPr>
            <a:r>
              <a:rPr lang="en-IN" altLang="en-US" sz="1900" dirty="0">
                <a:latin typeface="Times New Roman" panose="02020603050405020304" charset="0"/>
                <a:cs typeface="Times New Roman" panose="02020603050405020304" charset="0"/>
              </a:rPr>
              <a:t>To improve the accuracy of result we use some operations of mathematical morphology like opening, closing, dilation &amp; erosion. </a:t>
            </a:r>
          </a:p>
          <a:p>
            <a:pPr marL="285750" indent="-285750" algn="just">
              <a:buFont typeface="Arial" panose="020B0604020202020204" pitchFamily="34" charset="0"/>
              <a:buChar char="•"/>
            </a:pPr>
            <a:r>
              <a:rPr lang="en-US" sz="1900" b="0" i="0" dirty="0">
                <a:solidFill>
                  <a:srgbClr val="202122"/>
                </a:solidFill>
                <a:effectLst/>
                <a:latin typeface="Times New Roman" panose="02020603050405020304" pitchFamily="18" charset="0"/>
                <a:cs typeface="Times New Roman" panose="02020603050405020304" pitchFamily="18" charset="0"/>
              </a:rPr>
              <a:t>Opening removes small objects from the foreground (usually taken as the bright pixels) of an image, placing them in the background.</a:t>
            </a:r>
          </a:p>
          <a:p>
            <a:pPr marL="285750" indent="-285750" algn="just">
              <a:buFont typeface="Arial" panose="020B0604020202020204" pitchFamily="34" charset="0"/>
              <a:buChar char="•"/>
            </a:pPr>
            <a:r>
              <a:rPr lang="en-US" sz="1900" dirty="0">
                <a:solidFill>
                  <a:srgbClr val="202122"/>
                </a:solidFill>
                <a:latin typeface="Times New Roman" panose="02020603050405020304" pitchFamily="18" charset="0"/>
                <a:cs typeface="Times New Roman" panose="02020603050405020304" pitchFamily="18" charset="0"/>
              </a:rPr>
              <a:t>C</a:t>
            </a:r>
            <a:r>
              <a:rPr lang="en-US" sz="1900" b="0" i="0" dirty="0">
                <a:solidFill>
                  <a:srgbClr val="202122"/>
                </a:solidFill>
                <a:effectLst/>
                <a:latin typeface="Times New Roman" panose="02020603050405020304" pitchFamily="18" charset="0"/>
                <a:cs typeface="Times New Roman" panose="02020603050405020304" pitchFamily="18" charset="0"/>
              </a:rPr>
              <a:t>losing removes small holes in the foreground, changing small islands of background into foreground. </a:t>
            </a:r>
          </a:p>
          <a:p>
            <a:pPr marL="285750" indent="-285750" algn="just">
              <a:buFont typeface="Arial" panose="020B0604020202020204" pitchFamily="34" charset="0"/>
              <a:buChar char="•"/>
            </a:pPr>
            <a:endParaRPr lang="en-IN" altLang="en-US" sz="1900" dirty="0">
              <a:latin typeface="Times New Roman" panose="02020603050405020304" charset="0"/>
              <a:cs typeface="Times New Roman" panose="02020603050405020304" charset="0"/>
            </a:endParaRPr>
          </a:p>
          <a:p>
            <a:pPr algn="just"/>
            <a:r>
              <a:rPr lang="en-US" sz="2000" b="1" dirty="0">
                <a:latin typeface="Times New Roman" panose="02020603050405020304" charset="0"/>
                <a:cs typeface="Times New Roman" panose="02020603050405020304" charset="0"/>
              </a:rPr>
              <a:t>E. Edge Detection:</a:t>
            </a:r>
          </a:p>
          <a:p>
            <a:pPr marL="342900" indent="-342900" algn="just">
              <a:buFont typeface="Arial" panose="020B0604020202020204" pitchFamily="34" charset="0"/>
              <a:buChar char="•"/>
            </a:pPr>
            <a:r>
              <a:rPr lang="en-US" sz="1900" dirty="0">
                <a:latin typeface="Times New Roman" panose="02020603050405020304" charset="0"/>
                <a:cs typeface="Times New Roman" panose="02020603050405020304" charset="0"/>
              </a:rPr>
              <a:t>Edge detection incorporates an assortment of numerical techniques that target distinguishing focuses in an advanced image at which the image splendor changes strongly or, all the more officially, has discontinuities. The focuses at which image brilliance changes strongly are ordinarily sorted out into a lot of bended line sections named edges.</a:t>
            </a:r>
          </a:p>
          <a:p>
            <a:pPr marL="342900" indent="-342900" algn="just">
              <a:buFont typeface="Arial" panose="020B0604020202020204" pitchFamily="34" charset="0"/>
              <a:buChar char="•"/>
            </a:pPr>
            <a:r>
              <a:rPr lang="en-US" sz="1900" dirty="0">
                <a:latin typeface="Times New Roman" panose="02020603050405020304" charset="0"/>
                <a:cs typeface="Times New Roman" panose="02020603050405020304" charset="0"/>
              </a:rPr>
              <a:t>Edge location is a crucial apparatus in image handling,</a:t>
            </a:r>
            <a:r>
              <a:rPr lang="en-IN" altLang="en-US" sz="1900" dirty="0">
                <a:latin typeface="Times New Roman" panose="02020603050405020304" charset="0"/>
                <a:cs typeface="Times New Roman" panose="02020603050405020304" charset="0"/>
              </a:rPr>
              <a:t> </a:t>
            </a:r>
            <a:r>
              <a:rPr lang="en-US" sz="1900" dirty="0">
                <a:latin typeface="Times New Roman" panose="02020603050405020304" charset="0"/>
                <a:cs typeface="Times New Roman" panose="02020603050405020304" charset="0"/>
              </a:rPr>
              <a:t>machine vision and PC vision, especially in the</a:t>
            </a:r>
            <a:r>
              <a:rPr lang="en-IN" altLang="en-US" sz="1900" dirty="0">
                <a:latin typeface="Times New Roman" panose="02020603050405020304" charset="0"/>
                <a:cs typeface="Times New Roman" panose="02020603050405020304" charset="0"/>
              </a:rPr>
              <a:t> </a:t>
            </a:r>
            <a:r>
              <a:rPr lang="en-US" sz="1900" dirty="0">
                <a:latin typeface="Times New Roman" panose="02020603050405020304" charset="0"/>
                <a:cs typeface="Times New Roman" panose="02020603050405020304" charset="0"/>
              </a:rPr>
              <a:t>territories of highlight discovery and highlight extraction.</a:t>
            </a:r>
          </a:p>
          <a:p>
            <a:pPr marL="285750" indent="-285750" algn="just">
              <a:buFont typeface="Arial" panose="020B0604020202020204" pitchFamily="34" charset="0"/>
              <a:buChar char="•"/>
            </a:pPr>
            <a:endParaRPr lang="en-IN" altLang="en-US" sz="1900" dirty="0">
              <a:latin typeface="Times New Roman" panose="02020603050405020304" charset="0"/>
              <a:cs typeface="Times New Roman" panose="02020603050405020304" charset="0"/>
            </a:endParaRPr>
          </a:p>
          <a:p>
            <a:pPr algn="just"/>
            <a:r>
              <a:rPr lang="en-IN" altLang="en-US" sz="2000" b="1" dirty="0">
                <a:latin typeface="Times New Roman" panose="02020603050405020304" charset="0"/>
                <a:cs typeface="Times New Roman" panose="02020603050405020304" charset="0"/>
              </a:rPr>
              <a:t>F. Overlaying:</a:t>
            </a:r>
          </a:p>
          <a:p>
            <a:pPr marL="342900" indent="-342900" algn="just">
              <a:buFont typeface="Arial" panose="020B0604020202020204" pitchFamily="34" charset="0"/>
              <a:buChar char="•"/>
            </a:pPr>
            <a:r>
              <a:rPr lang="en-IN" altLang="en-US" sz="1900" dirty="0">
                <a:latin typeface="Times New Roman" panose="02020603050405020304" charset="0"/>
                <a:cs typeface="Times New Roman" panose="02020603050405020304" charset="0"/>
              </a:rPr>
              <a:t>We then overlay the extracted image of road on the original image, to display the roads.</a:t>
            </a:r>
          </a:p>
          <a:p>
            <a:pPr algn="just"/>
            <a:endParaRPr lang="en-US" sz="2000" b="1" dirty="0">
              <a:latin typeface="Times New Roman" panose="02020603050405020304" charset="0"/>
              <a:cs typeface="Times New Roman" panose="02020603050405020304" charset="0"/>
            </a:endParaRPr>
          </a:p>
        </p:txBody>
      </p:sp>
      <p:sp>
        <p:nvSpPr>
          <p:cNvPr id="4" name="Slide Number Placeholder 3">
            <a:extLst>
              <a:ext uri="{FF2B5EF4-FFF2-40B4-BE49-F238E27FC236}">
                <a16:creationId xmlns:a16="http://schemas.microsoft.com/office/drawing/2014/main" id="{11D1C181-C205-47E1-AF1A-941641492D12}"/>
              </a:ext>
            </a:extLst>
          </p:cNvPr>
          <p:cNvSpPr>
            <a:spLocks noGrp="1"/>
          </p:cNvSpPr>
          <p:nvPr>
            <p:ph type="sldNum" sz="quarter" idx="12"/>
          </p:nvPr>
        </p:nvSpPr>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36197290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1090</TotalTime>
  <Words>1435</Words>
  <Application>Microsoft Office PowerPoint</Application>
  <PresentationFormat>Widescreen</PresentationFormat>
  <Paragraphs>188</Paragraphs>
  <Slides>18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Corbel</vt:lpstr>
      <vt:lpstr>Sitka Small</vt:lpstr>
      <vt:lpstr>Tahoma</vt:lpstr>
      <vt:lpstr>Times New Roman</vt:lpstr>
      <vt:lpstr>Wingdings</vt:lpstr>
      <vt:lpstr>Parallax</vt:lpstr>
      <vt:lpstr>PowerPoint Presentation</vt:lpstr>
      <vt:lpstr>CONTENTS </vt:lpstr>
      <vt:lpstr>introduction</vt:lpstr>
      <vt:lpstr>PowerPoint Presentation</vt:lpstr>
      <vt:lpstr>PowerPoint Presentation</vt:lpstr>
      <vt:lpstr>PowerPoint Presentation</vt:lpstr>
      <vt:lpstr>BLOCK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mitra</dc:creator>
  <cp:lastModifiedBy>mitra</cp:lastModifiedBy>
  <cp:revision>49</cp:revision>
  <dcterms:created xsi:type="dcterms:W3CDTF">2022-11-09T07:18:16Z</dcterms:created>
  <dcterms:modified xsi:type="dcterms:W3CDTF">2022-11-24T10:20:22Z</dcterms:modified>
</cp:coreProperties>
</file>

<file path=docProps/thumbnail.jpeg>
</file>